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415" r:id="rId3"/>
    <p:sldId id="420" r:id="rId4"/>
    <p:sldId id="414" r:id="rId5"/>
    <p:sldId id="418" r:id="rId6"/>
    <p:sldId id="419" r:id="rId7"/>
    <p:sldId id="421" r:id="rId8"/>
    <p:sldId id="422" r:id="rId9"/>
    <p:sldId id="424" r:id="rId10"/>
    <p:sldId id="426" r:id="rId11"/>
    <p:sldId id="417" r:id="rId12"/>
    <p:sldId id="425" r:id="rId13"/>
    <p:sldId id="427" r:id="rId14"/>
    <p:sldId id="423" r:id="rId15"/>
    <p:sldId id="405" r:id="rId16"/>
    <p:sldId id="408" r:id="rId17"/>
    <p:sldId id="410" r:id="rId18"/>
    <p:sldId id="412" r:id="rId19"/>
    <p:sldId id="406" r:id="rId20"/>
    <p:sldId id="411" r:id="rId21"/>
    <p:sldId id="413" r:id="rId22"/>
    <p:sldId id="409" r:id="rId23"/>
    <p:sldId id="268" r:id="rId24"/>
    <p:sldId id="342" r:id="rId25"/>
    <p:sldId id="404" r:id="rId26"/>
    <p:sldId id="341" r:id="rId27"/>
    <p:sldId id="336" r:id="rId28"/>
    <p:sldId id="337" r:id="rId29"/>
    <p:sldId id="338" r:id="rId30"/>
    <p:sldId id="329" r:id="rId31"/>
    <p:sldId id="343" r:id="rId32"/>
    <p:sldId id="339" r:id="rId33"/>
    <p:sldId id="344" r:id="rId34"/>
    <p:sldId id="349" r:id="rId35"/>
    <p:sldId id="346" r:id="rId36"/>
    <p:sldId id="352" r:id="rId37"/>
    <p:sldId id="351" r:id="rId38"/>
    <p:sldId id="350" r:id="rId39"/>
    <p:sldId id="345" r:id="rId40"/>
    <p:sldId id="347" r:id="rId41"/>
    <p:sldId id="353" r:id="rId42"/>
    <p:sldId id="348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73" r:id="rId54"/>
    <p:sldId id="368" r:id="rId55"/>
    <p:sldId id="374" r:id="rId56"/>
    <p:sldId id="375" r:id="rId57"/>
    <p:sldId id="376" r:id="rId58"/>
    <p:sldId id="369" r:id="rId59"/>
    <p:sldId id="370" r:id="rId60"/>
    <p:sldId id="381" r:id="rId61"/>
    <p:sldId id="383" r:id="rId62"/>
    <p:sldId id="392" r:id="rId63"/>
    <p:sldId id="382" r:id="rId64"/>
    <p:sldId id="384" r:id="rId65"/>
    <p:sldId id="385" r:id="rId66"/>
    <p:sldId id="386" r:id="rId67"/>
    <p:sldId id="371" r:id="rId68"/>
    <p:sldId id="372" r:id="rId69"/>
    <p:sldId id="387" r:id="rId70"/>
    <p:sldId id="332" r:id="rId71"/>
    <p:sldId id="388" r:id="rId72"/>
    <p:sldId id="393" r:id="rId73"/>
    <p:sldId id="395" r:id="rId74"/>
    <p:sldId id="389" r:id="rId75"/>
    <p:sldId id="39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ilun" initials="ZS" lastIdx="2" clrIdx="0">
    <p:extLst>
      <p:ext uri="{19B8F6BF-5375-455C-9EA6-DF929625EA0E}">
        <p15:presenceInfo xmlns:p15="http://schemas.microsoft.com/office/powerpoint/2012/main" userId="S-1-5-21-2415383333-406384120-3540199839-7597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B9BD5"/>
    <a:srgbClr val="DAE3F3"/>
    <a:srgbClr val="BFBFBF"/>
    <a:srgbClr val="1F4E79"/>
    <a:srgbClr val="FF6699"/>
    <a:srgbClr val="FFA700"/>
    <a:srgbClr val="FFCCCC"/>
    <a:srgbClr val="FFCC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5294" autoAdjust="0"/>
  </p:normalViewPr>
  <p:slideViewPr>
    <p:cSldViewPr snapToGrid="0">
      <p:cViewPr varScale="1">
        <p:scale>
          <a:sx n="73" d="100"/>
          <a:sy n="73" d="100"/>
        </p:scale>
        <p:origin x="3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64230083826789"/>
          <c:y val="2.7620973170573319E-2"/>
          <c:w val="0.82751423670832736"/>
          <c:h val="0.80287163602262068"/>
        </c:manualLayout>
      </c:layout>
      <c:scatterChart>
        <c:scatterStyle val="smoothMarker"/>
        <c:varyColors val="0"/>
        <c:ser>
          <c:idx val="0"/>
          <c:order val="0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inf'!$A$3:$A$34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inf'!$B$3:$B$34</c:f>
              <c:numCache>
                <c:formatCode>0.00E+00</c:formatCode>
                <c:ptCount val="32"/>
                <c:pt idx="0">
                  <c:v>0.26290494388455299</c:v>
                </c:pt>
                <c:pt idx="1">
                  <c:v>0.419726073857011</c:v>
                </c:pt>
                <c:pt idx="2">
                  <c:v>0.58056766803864102</c:v>
                </c:pt>
                <c:pt idx="3">
                  <c:v>0.747683772276866</c:v>
                </c:pt>
                <c:pt idx="4">
                  <c:v>0.92283229943576395</c:v>
                </c:pt>
                <c:pt idx="5">
                  <c:v>1.1073466236607601</c:v>
                </c:pt>
                <c:pt idx="6">
                  <c:v>1.3019103627056401</c:v>
                </c:pt>
                <c:pt idx="7">
                  <c:v>1.5062807002079599</c:v>
                </c:pt>
                <c:pt idx="8">
                  <c:v>1.7189474097225199</c:v>
                </c:pt>
                <c:pt idx="9">
                  <c:v>1.93673286750073</c:v>
                </c:pt>
                <c:pt idx="10">
                  <c:v>2.1543640357924598</c:v>
                </c:pt>
                <c:pt idx="11">
                  <c:v>2.3640850025716702</c:v>
                </c:pt>
                <c:pt idx="12">
                  <c:v>2.55542702899035</c:v>
                </c:pt>
                <c:pt idx="13">
                  <c:v>2.7153037296698699</c:v>
                </c:pt>
                <c:pt idx="14">
                  <c:v>2.82863168730651</c:v>
                </c:pt>
                <c:pt idx="15">
                  <c:v>2.8796581246994801</c:v>
                </c:pt>
                <c:pt idx="16">
                  <c:v>2.85406894775284</c:v>
                </c:pt>
                <c:pt idx="17">
                  <c:v>2.7417319934341502</c:v>
                </c:pt>
                <c:pt idx="18">
                  <c:v>2.5396317759831102</c:v>
                </c:pt>
                <c:pt idx="19">
                  <c:v>2.25427528788811</c:v>
                </c:pt>
                <c:pt idx="20">
                  <c:v>1.9027442318390799</c:v>
                </c:pt>
                <c:pt idx="21">
                  <c:v>1.5117604180114499</c:v>
                </c:pt>
                <c:pt idx="22">
                  <c:v>1.1146240039609401</c:v>
                </c:pt>
                <c:pt idx="23">
                  <c:v>0.74653371653920098</c:v>
                </c:pt>
                <c:pt idx="24">
                  <c:v>0.43935757544327603</c:v>
                </c:pt>
                <c:pt idx="25">
                  <c:v>0.217146856954753</c:v>
                </c:pt>
                <c:pt idx="26">
                  <c:v>9.3439635230418594E-2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7.0000000000000007E-2</c:v>
                </c:pt>
              </c:numCache>
            </c:numRef>
          </c:yVal>
          <c:smooth val="1"/>
        </c:ser>
        <c:ser>
          <c:idx val="1"/>
          <c:order val="1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inf'!$D$3:$D$9</c:f>
              <c:numCache>
                <c:formatCode>0.00</c:formatCode>
                <c:ptCount val="7"/>
                <c:pt idx="0">
                  <c:v>125</c:v>
                </c:pt>
                <c:pt idx="1">
                  <c:v>145</c:v>
                </c:pt>
                <c:pt idx="2">
                  <c:v>165</c:v>
                </c:pt>
                <c:pt idx="3">
                  <c:v>185</c:v>
                </c:pt>
                <c:pt idx="4">
                  <c:v>205</c:v>
                </c:pt>
                <c:pt idx="5">
                  <c:v>225</c:v>
                </c:pt>
                <c:pt idx="6">
                  <c:v>235</c:v>
                </c:pt>
              </c:numCache>
            </c:numRef>
          </c:xVal>
          <c:yVal>
            <c:numRef>
              <c:f>'Lobe inf'!$E$3:$E$9</c:f>
              <c:numCache>
                <c:formatCode>0.000</c:formatCode>
                <c:ptCount val="7"/>
                <c:pt idx="0">
                  <c:v>0.95189999999999997</c:v>
                </c:pt>
                <c:pt idx="1">
                  <c:v>1.7321</c:v>
                </c:pt>
                <c:pt idx="2">
                  <c:v>2.6920000000000002</c:v>
                </c:pt>
                <c:pt idx="3">
                  <c:v>3.0206</c:v>
                </c:pt>
                <c:pt idx="4">
                  <c:v>1.8644999999999998</c:v>
                </c:pt>
                <c:pt idx="5">
                  <c:v>2.0000000000000573E-4</c:v>
                </c:pt>
                <c:pt idx="6">
                  <c:v>9.0000000000000011E-2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822184"/>
        <c:axId val="165191056"/>
      </c:scatterChart>
      <c:valAx>
        <c:axId val="206822184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27760142945981076"/>
              <c:y val="0.92277875940509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65191056"/>
        <c:crosses val="autoZero"/>
        <c:crossBetween val="midCat"/>
        <c:majorUnit val="14.5"/>
      </c:valAx>
      <c:valAx>
        <c:axId val="165191056"/>
        <c:scaling>
          <c:orientation val="minMax"/>
          <c:min val="-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Pressure  (MPa)</a:t>
                </a:r>
              </a:p>
            </c:rich>
          </c:tx>
          <c:layout>
            <c:manualLayout>
              <c:xMode val="edge"/>
              <c:yMode val="edge"/>
              <c:x val="0"/>
              <c:y val="0.2860720178264263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206822184"/>
        <c:crosses val="autoZero"/>
        <c:crossBetween val="midCat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465985582295527"/>
          <c:y val="6.6299356364004219E-2"/>
          <c:w val="0.28816319353808673"/>
          <c:h val="0.23870042209613493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38029843631085"/>
          <c:y val="5.1360637212015177E-2"/>
          <c:w val="0.82101915221265354"/>
          <c:h val="0.74654975040905591"/>
        </c:manualLayout>
      </c:layout>
      <c:scatterChart>
        <c:scatterStyle val="smoothMarker"/>
        <c:varyColors val="0"/>
        <c:ser>
          <c:idx val="2"/>
          <c:order val="1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inf'!$A$42:$A$73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inf'!$C$42:$C$73</c:f>
              <c:numCache>
                <c:formatCode>0.00E+00</c:formatCode>
                <c:ptCount val="32"/>
                <c:pt idx="0">
                  <c:v>50.195649652967802</c:v>
                </c:pt>
                <c:pt idx="1">
                  <c:v>49.981080754785602</c:v>
                </c:pt>
                <c:pt idx="2">
                  <c:v>49.877621877932803</c:v>
                </c:pt>
                <c:pt idx="3">
                  <c:v>49.920800154565597</c:v>
                </c:pt>
                <c:pt idx="4">
                  <c:v>50.088717172844603</c:v>
                </c:pt>
                <c:pt idx="5">
                  <c:v>50.361033593474502</c:v>
                </c:pt>
                <c:pt idx="6">
                  <c:v>50.722692599016199</c:v>
                </c:pt>
                <c:pt idx="7">
                  <c:v>51.163752431585102</c:v>
                </c:pt>
                <c:pt idx="8">
                  <c:v>51.678076775454997</c:v>
                </c:pt>
                <c:pt idx="9">
                  <c:v>52.262137310298101</c:v>
                </c:pt>
                <c:pt idx="10">
                  <c:v>52.914561491085102</c:v>
                </c:pt>
                <c:pt idx="11">
                  <c:v>53.636415344916202</c:v>
                </c:pt>
                <c:pt idx="12">
                  <c:v>54.431720966647298</c:v>
                </c:pt>
                <c:pt idx="13">
                  <c:v>55.307496045777</c:v>
                </c:pt>
                <c:pt idx="14">
                  <c:v>56.272654789158501</c:v>
                </c:pt>
                <c:pt idx="15">
                  <c:v>57.335372690735497</c:v>
                </c:pt>
                <c:pt idx="16">
                  <c:v>58.4989656961856</c:v>
                </c:pt>
                <c:pt idx="17">
                  <c:v>59.756938495700702</c:v>
                </c:pt>
                <c:pt idx="18">
                  <c:v>61.088498273671</c:v>
                </c:pt>
                <c:pt idx="19">
                  <c:v>62.456244253716697</c:v>
                </c:pt>
                <c:pt idx="20">
                  <c:v>63.807583619330899</c:v>
                </c:pt>
                <c:pt idx="21">
                  <c:v>65.080486701278502</c:v>
                </c:pt>
                <c:pt idx="22">
                  <c:v>66.212682942550799</c:v>
                </c:pt>
                <c:pt idx="23">
                  <c:v>67.151970894222003</c:v>
                </c:pt>
                <c:pt idx="24">
                  <c:v>67.864736760984499</c:v>
                </c:pt>
                <c:pt idx="25">
                  <c:v>68.340307492589304</c:v>
                </c:pt>
                <c:pt idx="26">
                  <c:v>68.576007634146507</c:v>
                </c:pt>
                <c:pt idx="27">
                  <c:v>68.653529827731106</c:v>
                </c:pt>
                <c:pt idx="28">
                  <c:v>68.677276796660706</c:v>
                </c:pt>
                <c:pt idx="29">
                  <c:v>68.661702426167594</c:v>
                </c:pt>
                <c:pt idx="30">
                  <c:v>68.6616802089017</c:v>
                </c:pt>
                <c:pt idx="31">
                  <c:v>68.435363665342393</c:v>
                </c:pt>
              </c:numCache>
            </c:numRef>
          </c:yVal>
          <c:smooth val="1"/>
        </c:ser>
        <c:ser>
          <c:idx val="1"/>
          <c:order val="2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inf'!$E$42:$E$47</c:f>
              <c:numCache>
                <c:formatCode>0.00</c:formatCode>
                <c:ptCount val="6"/>
                <c:pt idx="0">
                  <c:v>120</c:v>
                </c:pt>
                <c:pt idx="1">
                  <c:v>140</c:v>
                </c:pt>
                <c:pt idx="2">
                  <c:v>160</c:v>
                </c:pt>
                <c:pt idx="3">
                  <c:v>180</c:v>
                </c:pt>
                <c:pt idx="4">
                  <c:v>200</c:v>
                </c:pt>
                <c:pt idx="5">
                  <c:v>240</c:v>
                </c:pt>
              </c:numCache>
            </c:numRef>
          </c:xVal>
          <c:yVal>
            <c:numRef>
              <c:f>'Lobe inf'!$F$42:$F$47</c:f>
              <c:numCache>
                <c:formatCode>0.000</c:formatCode>
                <c:ptCount val="6"/>
                <c:pt idx="0">
                  <c:v>51.945799999999998</c:v>
                </c:pt>
                <c:pt idx="1">
                  <c:v>53.856000000000002</c:v>
                </c:pt>
                <c:pt idx="2">
                  <c:v>57.715000000000003</c:v>
                </c:pt>
                <c:pt idx="3">
                  <c:v>61.820300000000003</c:v>
                </c:pt>
                <c:pt idx="4">
                  <c:v>66.549899999999994</c:v>
                </c:pt>
                <c:pt idx="5">
                  <c:v>66.390500000000003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194584"/>
        <c:axId val="1651953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Num sans CE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'Lobe inf'!$A$42:$A$73</c15:sqref>
                        </c15:formulaRef>
                      </c:ext>
                    </c:extLst>
                    <c:numCache>
                      <c:formatCode>0.00</c:formatCode>
                      <c:ptCount val="32"/>
                      <c:pt idx="0">
                        <c:v>109.76562499999901</c:v>
                      </c:pt>
                      <c:pt idx="1">
                        <c:v>114.296875</c:v>
                      </c:pt>
                      <c:pt idx="2">
                        <c:v>118.82812499999901</c:v>
                      </c:pt>
                      <c:pt idx="3">
                        <c:v>123.35937499999901</c:v>
                      </c:pt>
                      <c:pt idx="4">
                        <c:v>127.89062499999901</c:v>
                      </c:pt>
                      <c:pt idx="5">
                        <c:v>132.42187499999901</c:v>
                      </c:pt>
                      <c:pt idx="6">
                        <c:v>136.953125</c:v>
                      </c:pt>
                      <c:pt idx="7">
                        <c:v>141.484375</c:v>
                      </c:pt>
                      <c:pt idx="8">
                        <c:v>146.015625</c:v>
                      </c:pt>
                      <c:pt idx="9">
                        <c:v>150.546875</c:v>
                      </c:pt>
                      <c:pt idx="10">
                        <c:v>155.078125</c:v>
                      </c:pt>
                      <c:pt idx="11">
                        <c:v>159.609375</c:v>
                      </c:pt>
                      <c:pt idx="12">
                        <c:v>164.140625</c:v>
                      </c:pt>
                      <c:pt idx="13">
                        <c:v>168.671875</c:v>
                      </c:pt>
                      <c:pt idx="14">
                        <c:v>173.203125</c:v>
                      </c:pt>
                      <c:pt idx="15">
                        <c:v>177.734375</c:v>
                      </c:pt>
                      <c:pt idx="16">
                        <c:v>182.265625</c:v>
                      </c:pt>
                      <c:pt idx="17">
                        <c:v>186.796875</c:v>
                      </c:pt>
                      <c:pt idx="18">
                        <c:v>191.328125</c:v>
                      </c:pt>
                      <c:pt idx="19">
                        <c:v>195.859375</c:v>
                      </c:pt>
                      <c:pt idx="20">
                        <c:v>200.390625</c:v>
                      </c:pt>
                      <c:pt idx="21">
                        <c:v>204.921875</c:v>
                      </c:pt>
                      <c:pt idx="22">
                        <c:v>209.453125</c:v>
                      </c:pt>
                      <c:pt idx="23">
                        <c:v>213.984375</c:v>
                      </c:pt>
                      <c:pt idx="24">
                        <c:v>218.515625</c:v>
                      </c:pt>
                      <c:pt idx="25">
                        <c:v>223.046875</c:v>
                      </c:pt>
                      <c:pt idx="26">
                        <c:v>227.578125</c:v>
                      </c:pt>
                      <c:pt idx="27">
                        <c:v>232.109375</c:v>
                      </c:pt>
                      <c:pt idx="28">
                        <c:v>236.640625</c:v>
                      </c:pt>
                      <c:pt idx="29">
                        <c:v>241.171875</c:v>
                      </c:pt>
                      <c:pt idx="30">
                        <c:v>245.703125</c:v>
                      </c:pt>
                      <c:pt idx="31">
                        <c:v>250.234375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'Lobe inf'!$B$42:$B$73</c15:sqref>
                        </c15:formulaRef>
                      </c:ext>
                    </c:extLst>
                    <c:numCache>
                      <c:formatCode>0.00E+00</c:formatCode>
                      <c:ptCount val="32"/>
                      <c:pt idx="0">
                        <c:v>36.581457461611699</c:v>
                      </c:pt>
                      <c:pt idx="1">
                        <c:v>39.321329625925998</c:v>
                      </c:pt>
                      <c:pt idx="2">
                        <c:v>41.881224145977697</c:v>
                      </c:pt>
                      <c:pt idx="3">
                        <c:v>44.302383935830498</c:v>
                      </c:pt>
                      <c:pt idx="4">
                        <c:v>46.620367386476602</c:v>
                      </c:pt>
                      <c:pt idx="5">
                        <c:v>48.8237361830327</c:v>
                      </c:pt>
                      <c:pt idx="6">
                        <c:v>50.880549527864403</c:v>
                      </c:pt>
                      <c:pt idx="7">
                        <c:v>52.754391793400501</c:v>
                      </c:pt>
                      <c:pt idx="8">
                        <c:v>54.4147004385106</c:v>
                      </c:pt>
                      <c:pt idx="9">
                        <c:v>55.8427791439629</c:v>
                      </c:pt>
                      <c:pt idx="10">
                        <c:v>57.035912078784598</c:v>
                      </c:pt>
                      <c:pt idx="11">
                        <c:v>58.029946616855</c:v>
                      </c:pt>
                      <c:pt idx="12">
                        <c:v>58.913078212515401</c:v>
                      </c:pt>
                      <c:pt idx="13">
                        <c:v>59.6817680395541</c:v>
                      </c:pt>
                      <c:pt idx="14">
                        <c:v>60.341900786151299</c:v>
                      </c:pt>
                      <c:pt idx="15">
                        <c:v>60.900924631623298</c:v>
                      </c:pt>
                      <c:pt idx="16">
                        <c:v>61.368781697517903</c:v>
                      </c:pt>
                      <c:pt idx="17">
                        <c:v>61.756583861792201</c:v>
                      </c:pt>
                      <c:pt idx="18">
                        <c:v>62.075569787565598</c:v>
                      </c:pt>
                      <c:pt idx="19">
                        <c:v>62.336385501970803</c:v>
                      </c:pt>
                      <c:pt idx="20">
                        <c:v>62.5486482617249</c:v>
                      </c:pt>
                      <c:pt idx="21">
                        <c:v>62.720741681755598</c:v>
                      </c:pt>
                      <c:pt idx="22">
                        <c:v>62.8597820752545</c:v>
                      </c:pt>
                      <c:pt idx="23">
                        <c:v>62.971696902587901</c:v>
                      </c:pt>
                      <c:pt idx="24">
                        <c:v>63.061364732806801</c:v>
                      </c:pt>
                      <c:pt idx="25">
                        <c:v>63.132778594468299</c:v>
                      </c:pt>
                      <c:pt idx="26">
                        <c:v>63.189207999744497</c:v>
                      </c:pt>
                      <c:pt idx="27">
                        <c:v>63.233317936867898</c:v>
                      </c:pt>
                      <c:pt idx="28">
                        <c:v>63.266934208013403</c:v>
                      </c:pt>
                      <c:pt idx="29">
                        <c:v>63.303305475321103</c:v>
                      </c:pt>
                      <c:pt idx="30">
                        <c:v>63.548202658984302</c:v>
                      </c:pt>
                      <c:pt idx="31">
                        <c:v>55.659803655430501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65194584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29910853636328727"/>
              <c:y val="0.8884579906283116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65195368"/>
        <c:crosses val="autoZero"/>
        <c:crossBetween val="midCat"/>
        <c:majorUnit val="14.5"/>
      </c:valAx>
      <c:valAx>
        <c:axId val="165195368"/>
        <c:scaling>
          <c:orientation val="minMax"/>
          <c:max val="7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Temperature (°C)</a:t>
                </a:r>
              </a:p>
            </c:rich>
          </c:tx>
          <c:layout>
            <c:manualLayout>
              <c:xMode val="edge"/>
              <c:yMode val="edge"/>
              <c:x val="2.2011812830265168E-2"/>
              <c:y val="0.2515976196061778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65194584"/>
        <c:crosses val="autoZero"/>
        <c:crossBetween val="midCat"/>
        <c:majorUnit val="5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2329430444782885"/>
          <c:y val="0.59958507918313531"/>
          <c:w val="0.30293134238157843"/>
          <c:h val="0.17894081977484846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>
          <a:solidFill>
            <a:schemeClr val="tx1"/>
          </a:solidFill>
        </a:defRPr>
      </a:pPr>
      <a:endParaRPr lang="fr-F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2686267799463"/>
          <c:y val="5.1719643922157665E-2"/>
          <c:w val="0.83571654690353303"/>
          <c:h val="0.78150294890768923"/>
        </c:manualLayout>
      </c:layout>
      <c:scatterChart>
        <c:scatterStyle val="smoothMarker"/>
        <c:varyColors val="0"/>
        <c:ser>
          <c:idx val="2"/>
          <c:order val="0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inf'!$A$3:$A$34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inf'!$C$3:$C$34</c:f>
              <c:numCache>
                <c:formatCode>0.00E+00</c:formatCode>
                <c:ptCount val="32"/>
                <c:pt idx="0">
                  <c:v>0.19660877325225401</c:v>
                </c:pt>
                <c:pt idx="1">
                  <c:v>0.25426341173348099</c:v>
                </c:pt>
                <c:pt idx="2">
                  <c:v>0.31877109471435899</c:v>
                </c:pt>
                <c:pt idx="3">
                  <c:v>0.39275924313043897</c:v>
                </c:pt>
                <c:pt idx="4">
                  <c:v>0.47948480142896299</c:v>
                </c:pt>
                <c:pt idx="5">
                  <c:v>0.58303726894728403</c:v>
                </c:pt>
                <c:pt idx="6">
                  <c:v>0.70862454133123298</c:v>
                </c:pt>
                <c:pt idx="7">
                  <c:v>0.86296231495697395</c:v>
                </c:pt>
                <c:pt idx="8">
                  <c:v>1.05477168341012</c:v>
                </c:pt>
                <c:pt idx="9">
                  <c:v>1.29534968287101</c:v>
                </c:pt>
                <c:pt idx="10">
                  <c:v>1.5990842421414999</c:v>
                </c:pt>
                <c:pt idx="11">
                  <c:v>1.9835944208268601</c:v>
                </c:pt>
                <c:pt idx="12">
                  <c:v>2.4687862419927402</c:v>
                </c:pt>
                <c:pt idx="13">
                  <c:v>3.0733403854060999</c:v>
                </c:pt>
                <c:pt idx="14">
                  <c:v>3.8057636888394502</c:v>
                </c:pt>
                <c:pt idx="15">
                  <c:v>4.6455085014936399</c:v>
                </c:pt>
                <c:pt idx="16">
                  <c:v>5.5086249431576997</c:v>
                </c:pt>
                <c:pt idx="17">
                  <c:v>6.2042561305295498</c:v>
                </c:pt>
                <c:pt idx="18">
                  <c:v>6.4186566628552599</c:v>
                </c:pt>
                <c:pt idx="19">
                  <c:v>5.8171756932428602</c:v>
                </c:pt>
                <c:pt idx="20">
                  <c:v>4.3247277014094303</c:v>
                </c:pt>
                <c:pt idx="21">
                  <c:v>2.3851254302073301</c:v>
                </c:pt>
                <c:pt idx="22">
                  <c:v>0.78166860563336105</c:v>
                </c:pt>
                <c:pt idx="23">
                  <c:v>7.0000000000000007E-2</c:v>
                </c:pt>
                <c:pt idx="24">
                  <c:v>6.9999999999999896E-2</c:v>
                </c:pt>
                <c:pt idx="25">
                  <c:v>6.9999999999999896E-2</c:v>
                </c:pt>
                <c:pt idx="26">
                  <c:v>7.0000000000000007E-2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6.9999999999999896E-2</c:v>
                </c:pt>
              </c:numCache>
            </c:numRef>
          </c:yVal>
          <c:smooth val="1"/>
        </c:ser>
        <c:ser>
          <c:idx val="1"/>
          <c:order val="1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inf'!$E$3:$E$9</c:f>
              <c:numCache>
                <c:formatCode>0.00</c:formatCode>
                <c:ptCount val="7"/>
                <c:pt idx="0">
                  <c:v>125</c:v>
                </c:pt>
                <c:pt idx="1">
                  <c:v>145</c:v>
                </c:pt>
                <c:pt idx="2">
                  <c:v>165</c:v>
                </c:pt>
                <c:pt idx="3">
                  <c:v>185</c:v>
                </c:pt>
                <c:pt idx="4">
                  <c:v>205</c:v>
                </c:pt>
                <c:pt idx="5">
                  <c:v>225</c:v>
                </c:pt>
                <c:pt idx="6">
                  <c:v>235</c:v>
                </c:pt>
              </c:numCache>
            </c:numRef>
          </c:xVal>
          <c:yVal>
            <c:numRef>
              <c:f>'Lobe inf'!$F$3:$F$9</c:f>
              <c:numCache>
                <c:formatCode>0.000</c:formatCode>
                <c:ptCount val="7"/>
                <c:pt idx="0">
                  <c:v>0.6421</c:v>
                </c:pt>
                <c:pt idx="1">
                  <c:v>1.5022</c:v>
                </c:pt>
                <c:pt idx="2">
                  <c:v>3.5880000000000001</c:v>
                </c:pt>
                <c:pt idx="3">
                  <c:v>5.6465000000000005</c:v>
                </c:pt>
                <c:pt idx="4">
                  <c:v>2.7879</c:v>
                </c:pt>
                <c:pt idx="5">
                  <c:v>7.7899999999999997E-2</c:v>
                </c:pt>
                <c:pt idx="6">
                  <c:v>8.8300000000000003E-2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192624"/>
        <c:axId val="163177608"/>
        <c:extLst/>
      </c:scatterChart>
      <c:valAx>
        <c:axId val="165192624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30168540199133403"/>
              <c:y val="0.921534757350179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63177608"/>
        <c:crosses val="autoZero"/>
        <c:crossBetween val="midCat"/>
        <c:majorUnit val="14.5"/>
      </c:valAx>
      <c:valAx>
        <c:axId val="163177608"/>
        <c:scaling>
          <c:orientation val="minMax"/>
          <c:max val="7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Pressure [Mpa]</a:t>
                </a:r>
              </a:p>
            </c:rich>
          </c:tx>
          <c:layout>
            <c:manualLayout>
              <c:xMode val="edge"/>
              <c:yMode val="edge"/>
              <c:x val="2.0150703416672813E-2"/>
              <c:y val="0.2716922533189017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65192624"/>
        <c:crosses val="autoZero"/>
        <c:crossBetween val="midCat"/>
        <c:majorUnit val="1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5738366581103735"/>
          <c:y val="6.6576343488120707E-2"/>
          <c:w val="0.27918351998748536"/>
          <c:h val="0.25980334998018562"/>
        </c:manualLayout>
      </c:layout>
      <c:overlay val="0"/>
      <c:spPr>
        <a:solidFill>
          <a:sysClr val="window" lastClr="FFFFFF"/>
        </a:solidFill>
        <a:ln>
          <a:solidFill>
            <a:srgbClr val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21108797657839"/>
          <c:y val="5.8460585443794601E-2"/>
          <c:w val="0.82129908620600478"/>
          <c:h val="0.78796077387065633"/>
        </c:manualLayout>
      </c:layout>
      <c:scatterChart>
        <c:scatterStyle val="smoothMarker"/>
        <c:varyColors val="0"/>
        <c:ser>
          <c:idx val="0"/>
          <c:order val="1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inf'!$A$42:$A$73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inf'!$D$42:$D$73</c:f>
              <c:numCache>
                <c:formatCode>0.00E+00</c:formatCode>
                <c:ptCount val="32"/>
                <c:pt idx="0">
                  <c:v>43.386124203718801</c:v>
                </c:pt>
                <c:pt idx="1">
                  <c:v>43.5237204093009</c:v>
                </c:pt>
                <c:pt idx="2">
                  <c:v>43.6757642327076</c:v>
                </c:pt>
                <c:pt idx="3">
                  <c:v>43.846902437306497</c:v>
                </c:pt>
                <c:pt idx="4">
                  <c:v>44.032682035509801</c:v>
                </c:pt>
                <c:pt idx="5">
                  <c:v>44.221453145208798</c:v>
                </c:pt>
                <c:pt idx="6">
                  <c:v>44.3992625674408</c:v>
                </c:pt>
                <c:pt idx="7">
                  <c:v>44.552385720794298</c:v>
                </c:pt>
                <c:pt idx="8">
                  <c:v>44.669877062155102</c:v>
                </c:pt>
                <c:pt idx="9">
                  <c:v>44.745958254771303</c:v>
                </c:pt>
                <c:pt idx="10">
                  <c:v>44.781262827198397</c:v>
                </c:pt>
                <c:pt idx="11">
                  <c:v>44.782082156604801</c:v>
                </c:pt>
                <c:pt idx="12">
                  <c:v>44.757283485840503</c:v>
                </c:pt>
                <c:pt idx="13">
                  <c:v>44.719725422638597</c:v>
                </c:pt>
                <c:pt idx="14">
                  <c:v>44.683595885818697</c:v>
                </c:pt>
                <c:pt idx="15">
                  <c:v>44.667695685229099</c:v>
                </c:pt>
                <c:pt idx="16">
                  <c:v>44.694692387361002</c:v>
                </c:pt>
                <c:pt idx="17">
                  <c:v>44.786450493958398</c:v>
                </c:pt>
                <c:pt idx="18">
                  <c:v>44.947991248556598</c:v>
                </c:pt>
                <c:pt idx="19">
                  <c:v>45.143538039202902</c:v>
                </c:pt>
                <c:pt idx="20">
                  <c:v>45.292753091719</c:v>
                </c:pt>
                <c:pt idx="21">
                  <c:v>45.315524954670103</c:v>
                </c:pt>
                <c:pt idx="22">
                  <c:v>45.195483942250199</c:v>
                </c:pt>
                <c:pt idx="23">
                  <c:v>45.019599550833497</c:v>
                </c:pt>
                <c:pt idx="24">
                  <c:v>44.925247908348901</c:v>
                </c:pt>
                <c:pt idx="25">
                  <c:v>44.873280909680801</c:v>
                </c:pt>
                <c:pt idx="26">
                  <c:v>44.822401164476197</c:v>
                </c:pt>
                <c:pt idx="27">
                  <c:v>44.769446908042099</c:v>
                </c:pt>
                <c:pt idx="28">
                  <c:v>44.715929267164498</c:v>
                </c:pt>
                <c:pt idx="29">
                  <c:v>44.663654612349497</c:v>
                </c:pt>
                <c:pt idx="30">
                  <c:v>44.6341832704532</c:v>
                </c:pt>
                <c:pt idx="31">
                  <c:v>44.557928484657403</c:v>
                </c:pt>
              </c:numCache>
            </c:numRef>
          </c:yVal>
          <c:smooth val="1"/>
        </c:ser>
        <c:ser>
          <c:idx val="1"/>
          <c:order val="2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inf'!$E$42:$E$47</c:f>
              <c:numCache>
                <c:formatCode>0.00</c:formatCode>
                <c:ptCount val="6"/>
                <c:pt idx="0">
                  <c:v>120</c:v>
                </c:pt>
                <c:pt idx="1">
                  <c:v>140</c:v>
                </c:pt>
                <c:pt idx="2">
                  <c:v>160</c:v>
                </c:pt>
                <c:pt idx="3">
                  <c:v>180</c:v>
                </c:pt>
                <c:pt idx="4">
                  <c:v>200</c:v>
                </c:pt>
                <c:pt idx="5">
                  <c:v>240</c:v>
                </c:pt>
              </c:numCache>
            </c:numRef>
          </c:xVal>
          <c:yVal>
            <c:numRef>
              <c:f>'Lobe inf'!$F$42:$F$47</c:f>
              <c:numCache>
                <c:formatCode>0.000</c:formatCode>
                <c:ptCount val="6"/>
                <c:pt idx="0">
                  <c:v>44.682200000000002</c:v>
                </c:pt>
                <c:pt idx="1">
                  <c:v>44.573799999999999</c:v>
                </c:pt>
                <c:pt idx="2">
                  <c:v>44.784100000000002</c:v>
                </c:pt>
                <c:pt idx="3">
                  <c:v>45.019199999999998</c:v>
                </c:pt>
                <c:pt idx="4">
                  <c:v>45.2393</c:v>
                </c:pt>
                <c:pt idx="5">
                  <c:v>44.456699999999998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5690696"/>
        <c:axId val="505688736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v>Num sans CE</c:v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'Lobe inf'!$A$42:$A$73</c15:sqref>
                        </c15:formulaRef>
                      </c:ext>
                    </c:extLst>
                    <c:numCache>
                      <c:formatCode>0.00</c:formatCode>
                      <c:ptCount val="32"/>
                      <c:pt idx="0">
                        <c:v>109.76562499999901</c:v>
                      </c:pt>
                      <c:pt idx="1">
                        <c:v>114.296875</c:v>
                      </c:pt>
                      <c:pt idx="2">
                        <c:v>118.82812499999901</c:v>
                      </c:pt>
                      <c:pt idx="3">
                        <c:v>123.35937499999901</c:v>
                      </c:pt>
                      <c:pt idx="4">
                        <c:v>127.89062499999901</c:v>
                      </c:pt>
                      <c:pt idx="5">
                        <c:v>132.42187499999901</c:v>
                      </c:pt>
                      <c:pt idx="6">
                        <c:v>136.953125</c:v>
                      </c:pt>
                      <c:pt idx="7">
                        <c:v>141.484375</c:v>
                      </c:pt>
                      <c:pt idx="8">
                        <c:v>146.015625</c:v>
                      </c:pt>
                      <c:pt idx="9">
                        <c:v>150.546875</c:v>
                      </c:pt>
                      <c:pt idx="10">
                        <c:v>155.078125</c:v>
                      </c:pt>
                      <c:pt idx="11">
                        <c:v>159.609375</c:v>
                      </c:pt>
                      <c:pt idx="12">
                        <c:v>164.140625</c:v>
                      </c:pt>
                      <c:pt idx="13">
                        <c:v>168.671875</c:v>
                      </c:pt>
                      <c:pt idx="14">
                        <c:v>173.203125</c:v>
                      </c:pt>
                      <c:pt idx="15">
                        <c:v>177.734375</c:v>
                      </c:pt>
                      <c:pt idx="16">
                        <c:v>182.265625</c:v>
                      </c:pt>
                      <c:pt idx="17">
                        <c:v>186.796875</c:v>
                      </c:pt>
                      <c:pt idx="18">
                        <c:v>191.328125</c:v>
                      </c:pt>
                      <c:pt idx="19">
                        <c:v>195.859375</c:v>
                      </c:pt>
                      <c:pt idx="20">
                        <c:v>200.390625</c:v>
                      </c:pt>
                      <c:pt idx="21">
                        <c:v>204.921875</c:v>
                      </c:pt>
                      <c:pt idx="22">
                        <c:v>209.453125</c:v>
                      </c:pt>
                      <c:pt idx="23">
                        <c:v>213.984375</c:v>
                      </c:pt>
                      <c:pt idx="24">
                        <c:v>218.515625</c:v>
                      </c:pt>
                      <c:pt idx="25">
                        <c:v>223.046875</c:v>
                      </c:pt>
                      <c:pt idx="26">
                        <c:v>227.578125</c:v>
                      </c:pt>
                      <c:pt idx="27">
                        <c:v>232.109375</c:v>
                      </c:pt>
                      <c:pt idx="28">
                        <c:v>236.640625</c:v>
                      </c:pt>
                      <c:pt idx="29">
                        <c:v>241.171875</c:v>
                      </c:pt>
                      <c:pt idx="30">
                        <c:v>245.703125</c:v>
                      </c:pt>
                      <c:pt idx="31">
                        <c:v>250.234375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'Lobe inf'!$C$42:$C$73</c15:sqref>
                        </c15:formulaRef>
                      </c:ext>
                    </c:extLst>
                    <c:numCache>
                      <c:formatCode>0.00E+00</c:formatCode>
                      <c:ptCount val="32"/>
                      <c:pt idx="0">
                        <c:v>43.098587672084101</c:v>
                      </c:pt>
                      <c:pt idx="1">
                        <c:v>43.315248276248198</c:v>
                      </c:pt>
                      <c:pt idx="2">
                        <c:v>43.529403465386203</c:v>
                      </c:pt>
                      <c:pt idx="3">
                        <c:v>43.733023095655</c:v>
                      </c:pt>
                      <c:pt idx="4">
                        <c:v>43.920337315043497</c:v>
                      </c:pt>
                      <c:pt idx="5">
                        <c:v>44.088020027970899</c:v>
                      </c:pt>
                      <c:pt idx="6">
                        <c:v>44.234731334493098</c:v>
                      </c:pt>
                      <c:pt idx="7">
                        <c:v>44.361125878669199</c:v>
                      </c:pt>
                      <c:pt idx="8">
                        <c:v>44.4737786409531</c:v>
                      </c:pt>
                      <c:pt idx="9">
                        <c:v>44.5708403718168</c:v>
                      </c:pt>
                      <c:pt idx="10">
                        <c:v>44.652782811494802</c:v>
                      </c:pt>
                      <c:pt idx="11">
                        <c:v>44.720865218561798</c:v>
                      </c:pt>
                      <c:pt idx="12">
                        <c:v>44.776694243301002</c:v>
                      </c:pt>
                      <c:pt idx="13">
                        <c:v>44.821941049176601</c:v>
                      </c:pt>
                      <c:pt idx="14">
                        <c:v>44.858198061818698</c:v>
                      </c:pt>
                      <c:pt idx="15">
                        <c:v>44.886911983422003</c:v>
                      </c:pt>
                      <c:pt idx="16">
                        <c:v>44.909358885060698</c:v>
                      </c:pt>
                      <c:pt idx="17">
                        <c:v>44.9266422919913</c:v>
                      </c:pt>
                      <c:pt idx="18">
                        <c:v>44.939703324403098</c:v>
                      </c:pt>
                      <c:pt idx="19">
                        <c:v>44.949336542879102</c:v>
                      </c:pt>
                      <c:pt idx="20">
                        <c:v>44.956207824643002</c:v>
                      </c:pt>
                      <c:pt idx="21">
                        <c:v>44.960872197556903</c:v>
                      </c:pt>
                      <c:pt idx="22">
                        <c:v>44.9637905269363</c:v>
                      </c:pt>
                      <c:pt idx="23">
                        <c:v>44.965344534157502</c:v>
                      </c:pt>
                      <c:pt idx="24">
                        <c:v>44.9658499719528</c:v>
                      </c:pt>
                      <c:pt idx="25">
                        <c:v>44.965567587883903</c:v>
                      </c:pt>
                      <c:pt idx="26">
                        <c:v>44.964715457175899</c:v>
                      </c:pt>
                      <c:pt idx="27">
                        <c:v>44.969615972141199</c:v>
                      </c:pt>
                      <c:pt idx="28">
                        <c:v>44.970997327065199</c:v>
                      </c:pt>
                      <c:pt idx="29">
                        <c:v>44.615555236951103</c:v>
                      </c:pt>
                      <c:pt idx="30">
                        <c:v>44.113878185446502</c:v>
                      </c:pt>
                      <c:pt idx="31">
                        <c:v>43.600166611127499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505690696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32033332972482736"/>
              <c:y val="0.9173268918693042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505688736"/>
        <c:crosses val="autoZero"/>
        <c:crossBetween val="midCat"/>
        <c:majorUnit val="14.5"/>
      </c:valAx>
      <c:valAx>
        <c:axId val="505688736"/>
        <c:scaling>
          <c:orientation val="minMax"/>
          <c:max val="46"/>
          <c:min val="3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Temperature (°C)</a:t>
                </a:r>
              </a:p>
            </c:rich>
          </c:tx>
          <c:layout>
            <c:manualLayout>
              <c:xMode val="edge"/>
              <c:yMode val="edge"/>
              <c:x val="1.9801556228341448E-2"/>
              <c:y val="0.2741608039998468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505690696"/>
        <c:crosses val="autoZero"/>
        <c:crossBetween val="midCat"/>
        <c:majorUnit val="1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58511765011729522"/>
          <c:y val="0.60681693242354118"/>
          <c:w val="0.3418124734836443"/>
          <c:h val="0.21712635953207551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09:32:21.145" idx="1">
    <p:pos x="5847" y="1973"/>
    <p:text>à faire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09:33:06.750" idx="2">
    <p:pos x="3513" y="279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5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Effet</a:t>
            </a:r>
            <a:r>
              <a:rPr lang="fr-FR" baseline="0" dirty="0" smtClean="0"/>
              <a:t> Morton est un phénomène multi physique : effet dominant dans l’effet Morton reste à déterminer dans le cas particulier. </a:t>
            </a:r>
            <a:r>
              <a:rPr lang="fr-FR" baseline="0" dirty="0" smtClean="0">
                <a:sym typeface="Wingdings" panose="05000000000000000000" pitchFamily="2" charset="2"/>
              </a:rPr>
              <a:t> pas de solution générale, il faut justifier le choix du geste de corrections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0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1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Mentionner</a:t>
            </a:r>
            <a:r>
              <a:rPr lang="fr-FR" baseline="0" dirty="0" smtClean="0"/>
              <a:t> la différence de l’effet Newkirk et l’effet Morton</a:t>
            </a:r>
          </a:p>
          <a:p>
            <a:r>
              <a:rPr lang="fr-FR" baseline="0" dirty="0" smtClean="0"/>
              <a:t>* Définir le point chaud (froid); point haut; point lourd; </a:t>
            </a:r>
          </a:p>
          <a:p>
            <a:r>
              <a:rPr lang="fr-FR" baseline="0" dirty="0" smtClean="0"/>
              <a:t>* Expliquer la force du balourd thermique est l’origine du changement des amplitudes et des phases. (vibration spirale)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9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Mentionner</a:t>
            </a:r>
            <a:r>
              <a:rPr lang="fr-FR" baseline="0" dirty="0" smtClean="0"/>
              <a:t> le travail de Lorenz et Murphy, introduire le coefficient d’influence de l’effet Morton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Effet</a:t>
            </a:r>
            <a:r>
              <a:rPr lang="fr-FR" baseline="0" dirty="0" smtClean="0"/>
              <a:t> Morton est un phénomène multi physique : effet dominant dans l’effet Morton reste à déterminer dans le cas particulier. </a:t>
            </a:r>
            <a:r>
              <a:rPr lang="fr-FR" baseline="0" dirty="0" smtClean="0">
                <a:sym typeface="Wingdings" panose="05000000000000000000" pitchFamily="2" charset="2"/>
              </a:rPr>
              <a:t> pas de solution générale, il faut justifier le choix du geste de corrections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14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5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Origine du phénomène a été bien connu depuis le</a:t>
            </a:r>
            <a:r>
              <a:rPr lang="fr-FR" baseline="0" dirty="0" smtClean="0"/>
              <a:t> dernier décennie, cependant  la justification quantifié du déclenchement de l’effet Morton instable reste encore à clarifier. Ainsi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6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3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0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53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Mentionner</a:t>
            </a:r>
            <a:r>
              <a:rPr lang="fr-FR" baseline="0" dirty="0" smtClean="0"/>
              <a:t> la différence de l’effet Newkirk et l’effet Morton</a:t>
            </a:r>
          </a:p>
          <a:p>
            <a:r>
              <a:rPr lang="fr-FR" baseline="0" dirty="0" smtClean="0"/>
              <a:t>* Définir le point chaud (froid); point haut; point lourd; </a:t>
            </a:r>
          </a:p>
          <a:p>
            <a:r>
              <a:rPr lang="fr-FR" baseline="0" dirty="0" smtClean="0"/>
              <a:t>* Expliquer la force du balourd thermique est l’origine du changement des amplitudes et des phases. (vibration spirale)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06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Mentionner</a:t>
            </a:r>
            <a:r>
              <a:rPr lang="fr-FR" baseline="0" dirty="0" smtClean="0"/>
              <a:t> la différence de l’effet Newkirk et l’effet Morton</a:t>
            </a:r>
          </a:p>
          <a:p>
            <a:r>
              <a:rPr lang="fr-FR" baseline="0" dirty="0" smtClean="0"/>
              <a:t>* Définir le point chaud (froid); point haut; point lourd; </a:t>
            </a:r>
          </a:p>
          <a:p>
            <a:r>
              <a:rPr lang="fr-FR" baseline="0" dirty="0" smtClean="0"/>
              <a:t>* Expliquer la force du balourd thermique est l’origine du changement des amplitudes et des phases. (vibration spirale)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37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8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Mentionner</a:t>
            </a:r>
            <a:r>
              <a:rPr lang="fr-FR" baseline="0" dirty="0" smtClean="0"/>
              <a:t> le travail de Lorenz et Murphy, introduire le coefficient d’influence de l’effet Morton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852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Effet</a:t>
            </a:r>
            <a:r>
              <a:rPr lang="fr-FR" baseline="0" dirty="0" smtClean="0"/>
              <a:t> Morton est un phénomène multi physique : effet dominant dans l’effet Morton reste à déterminer dans le cas particulier. </a:t>
            </a:r>
            <a:r>
              <a:rPr lang="fr-FR" baseline="0" dirty="0" smtClean="0">
                <a:sym typeface="Wingdings" panose="05000000000000000000" pitchFamily="2" charset="2"/>
              </a:rPr>
              <a:t> pas de solution générale, il faut justifier le choix du geste de corrections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2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Effet</a:t>
            </a:r>
            <a:r>
              <a:rPr lang="fr-FR" baseline="0" dirty="0" smtClean="0"/>
              <a:t> Morton est un phénomène multi physique : effet dominant dans l’effet Morton reste à déterminer dans le cas particulier. </a:t>
            </a:r>
            <a:r>
              <a:rPr lang="fr-FR" baseline="0" dirty="0" smtClean="0">
                <a:sym typeface="Wingdings" panose="05000000000000000000" pitchFamily="2" charset="2"/>
              </a:rPr>
              <a:t> pas de solution générale, il faut justifier le choix du geste de corrections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Effet</a:t>
            </a:r>
            <a:r>
              <a:rPr lang="fr-FR" baseline="0" dirty="0" smtClean="0"/>
              <a:t> Morton est un phénomène multi physique : effet dominant dans l’effet Morton reste à déterminer dans le cas particulier. </a:t>
            </a:r>
            <a:r>
              <a:rPr lang="fr-FR" baseline="0" dirty="0" smtClean="0">
                <a:sym typeface="Wingdings" panose="05000000000000000000" pitchFamily="2" charset="2"/>
              </a:rPr>
              <a:t> pas de solution générale, il faut justifier le choix du geste de corrections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9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13B-7B48-4F31-8DAD-D68C5E1B6136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E0CE0-B7A0-439B-84AC-7E46143B33B5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863B-C030-45D9-B559-6423C9CDFF1C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1743D-2CDD-43DD-83DB-5B7A39027EFB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120-502A-4835-9DA7-541C2E207CBE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9ED4-B0CD-4A7F-8216-F510E8D8DD99}" type="datetime1">
              <a:rPr lang="fr-FR" smtClean="0"/>
              <a:t>14/03/2019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55D1-B4FB-45F7-B3CC-900A4DAF7E2F}" type="datetime1">
              <a:rPr lang="fr-FR" smtClean="0"/>
              <a:t>14/03/2019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6A81-3934-4936-BE79-219AD9A9E73E}" type="datetime1">
              <a:rPr lang="fr-FR" smtClean="0"/>
              <a:t>14/03/2019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8362-D5C6-4881-A43B-AF43CBDD0B9F}" type="datetime1">
              <a:rPr lang="fr-FR" smtClean="0"/>
              <a:t>14/03/2019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1F129-491B-4DB2-BDD0-D145A1E52505}" type="datetime1">
              <a:rPr lang="fr-FR" smtClean="0"/>
              <a:t>14/03/2019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EB65F-B678-4A2E-8105-A99EAE98BE37}" type="datetime1">
              <a:rPr lang="fr-FR" smtClean="0"/>
              <a:t>14/03/2019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0BE2-11CD-45BA-87FC-5902B62D1EE3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146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56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56.png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5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3.png"/><Relationship Id="rId1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57.png"/><Relationship Id="rId21" Type="http://schemas.openxmlformats.org/officeDocument/2006/relationships/image" Target="../media/image95.png"/><Relationship Id="rId7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89.png"/><Relationship Id="rId14" Type="http://schemas.openxmlformats.org/officeDocument/2006/relationships/image" Target="../media/image19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56.png"/><Relationship Id="rId7" Type="http://schemas.openxmlformats.org/officeDocument/2006/relationships/image" Target="../media/image101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57.png"/><Relationship Id="rId10" Type="http://schemas.openxmlformats.org/officeDocument/2006/relationships/image" Target="../media/image113.png"/><Relationship Id="rId4" Type="http://schemas.openxmlformats.org/officeDocument/2006/relationships/image" Target="../media/image55.png"/><Relationship Id="rId9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56.png"/><Relationship Id="rId4" Type="http://schemas.openxmlformats.org/officeDocument/2006/relationships/image" Target="../media/image124.png"/><Relationship Id="rId9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56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9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41.png"/><Relationship Id="rId10" Type="http://schemas.openxmlformats.org/officeDocument/2006/relationships/image" Target="../media/image14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2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96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198.png"/><Relationship Id="rId4" Type="http://schemas.openxmlformats.org/officeDocument/2006/relationships/image" Target="../media/image203.png"/><Relationship Id="rId9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46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126354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Analyse de l’effet Morton dans les turbines à vapeur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45268"/>
              </p:ext>
            </p:extLst>
          </p:nvPr>
        </p:nvGraphicFramePr>
        <p:xfrm>
          <a:off x="1350716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65B9062F-DBF8-47A3-A25C-241DDB4BC49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038084" y="1012124"/>
            <a:ext cx="4331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sz="2400" b="1" kern="1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Introduction : </a:t>
            </a:r>
            <a:r>
              <a:rPr lang="fr-FR" altLang="zh-CN" sz="2400" kern="1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Contexte industriel</a:t>
            </a:r>
            <a:endParaRPr lang="zh-CN" altLang="zh-CN" sz="2400" kern="10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C85A415-D0AE-46E5-8336-59D55426364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31F5-C494-4270-9802-0C6158D256E1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734" y="390440"/>
            <a:ext cx="8592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3200" dirty="0" smtClean="0">
                <a:cs typeface="Arial" panose="020B0604020202020204" pitchFamily="34" charset="0"/>
              </a:rPr>
              <a:t>Banc d’essai Effet Morton : configuration initiale []</a:t>
            </a:r>
            <a:endParaRPr lang="fr-FR" sz="3200" dirty="0">
              <a:cs typeface="Arial" panose="020B0604020202020204" pitchFamily="34" charset="0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1123406" y="975215"/>
            <a:ext cx="6216345" cy="5020636"/>
            <a:chOff x="-501139" y="925588"/>
            <a:chExt cx="6724147" cy="5430762"/>
          </a:xfrm>
        </p:grpSpPr>
        <p:grpSp>
          <p:nvGrpSpPr>
            <p:cNvPr id="23" name="Groupe 22"/>
            <p:cNvGrpSpPr/>
            <p:nvPr/>
          </p:nvGrpSpPr>
          <p:grpSpPr>
            <a:xfrm>
              <a:off x="-501139" y="3328131"/>
              <a:ext cx="6724147" cy="3028219"/>
              <a:chOff x="-501139" y="3328131"/>
              <a:chExt cx="6724147" cy="3028219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1139" y="3328131"/>
                <a:ext cx="6724147" cy="2987909"/>
              </a:xfrm>
              <a:prstGeom prst="rect">
                <a:avLst/>
              </a:prstGeom>
            </p:spPr>
          </p:pic>
          <p:cxnSp>
            <p:nvCxnSpPr>
              <p:cNvPr id="38" name="Connecteur droit 37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>
                <a:off x="897146" y="6256962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ZoneTexte 40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e 23"/>
            <p:cNvGrpSpPr/>
            <p:nvPr/>
          </p:nvGrpSpPr>
          <p:grpSpPr>
            <a:xfrm>
              <a:off x="42324" y="925588"/>
              <a:ext cx="6012450" cy="2481238"/>
              <a:chOff x="42324" y="925588"/>
              <a:chExt cx="6012450" cy="2481238"/>
            </a:xfrm>
          </p:grpSpPr>
          <p:pic>
            <p:nvPicPr>
              <p:cNvPr id="29" name="Image 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15" r="-1746" b="25182"/>
              <a:stretch/>
            </p:blipFill>
            <p:spPr>
              <a:xfrm>
                <a:off x="42324" y="1022292"/>
                <a:ext cx="6012450" cy="2358712"/>
              </a:xfrm>
              <a:prstGeom prst="rect">
                <a:avLst/>
              </a:prstGeom>
            </p:spPr>
          </p:pic>
          <p:cxnSp>
            <p:nvCxnSpPr>
              <p:cNvPr id="30" name="Connecteur droit 29"/>
              <p:cNvCxnSpPr/>
              <p:nvPr/>
            </p:nvCxnSpPr>
            <p:spPr>
              <a:xfrm>
                <a:off x="3263319" y="1208231"/>
                <a:ext cx="0" cy="2198595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4582144" y="1198403"/>
                <a:ext cx="0" cy="2129728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ZoneTexte 32"/>
              <p:cNvSpPr txBox="1"/>
              <p:nvPr/>
            </p:nvSpPr>
            <p:spPr>
              <a:xfrm>
                <a:off x="3236651" y="927708"/>
                <a:ext cx="986964" cy="399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/>
                    </a:solidFill>
                  </a:rPr>
                  <a:t>Plan DE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143562" y="925588"/>
                <a:ext cx="8771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b="1" dirty="0">
                    <a:solidFill>
                      <a:schemeClr val="tx1"/>
                    </a:solidFill>
                  </a:rPr>
                  <a:t>Plan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NDE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Connecteur droit 34"/>
              <p:cNvCxnSpPr/>
              <p:nvPr/>
            </p:nvCxnSpPr>
            <p:spPr>
              <a:xfrm>
                <a:off x="5409004" y="1196944"/>
                <a:ext cx="0" cy="2129728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5044653" y="931232"/>
                <a:ext cx="6639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b="1" dirty="0">
                    <a:solidFill>
                      <a:schemeClr val="tx1"/>
                    </a:solidFill>
                  </a:rPr>
                  <a:t>Plan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D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Connecteur droit avec flèche 24"/>
            <p:cNvCxnSpPr/>
            <p:nvPr/>
          </p:nvCxnSpPr>
          <p:spPr>
            <a:xfrm>
              <a:off x="3936375" y="2819858"/>
              <a:ext cx="181939" cy="1464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1578766" y="2819858"/>
              <a:ext cx="371693" cy="889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2" name="Groupe 41"/>
          <p:cNvGrpSpPr/>
          <p:nvPr/>
        </p:nvGrpSpPr>
        <p:grpSpPr>
          <a:xfrm>
            <a:off x="8415173" y="1134036"/>
            <a:ext cx="3134051" cy="1856672"/>
            <a:chOff x="6060841" y="1284938"/>
            <a:chExt cx="3134051" cy="1856672"/>
          </a:xfrm>
        </p:grpSpPr>
        <p:sp>
          <p:nvSpPr>
            <p:cNvPr id="43" name="ZoneTexte 42"/>
            <p:cNvSpPr txBox="1"/>
            <p:nvPr/>
          </p:nvSpPr>
          <p:spPr>
            <a:xfrm>
              <a:off x="6260269" y="1284938"/>
              <a:ext cx="28314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z="2000" b="1" dirty="0" smtClean="0"/>
                <a:t> </a:t>
              </a:r>
              <a:r>
                <a:rPr lang="fr-FR" sz="2000" b="1" dirty="0" smtClean="0">
                  <a:solidFill>
                    <a:schemeClr val="tx1"/>
                  </a:solidFill>
                </a:rPr>
                <a:t>Système d’acquisition</a:t>
              </a:r>
            </a:p>
          </p:txBody>
        </p:sp>
        <p:grpSp>
          <p:nvGrpSpPr>
            <p:cNvPr id="44" name="Groupe 43"/>
            <p:cNvGrpSpPr/>
            <p:nvPr/>
          </p:nvGrpSpPr>
          <p:grpSpPr>
            <a:xfrm>
              <a:off x="6071115" y="1569917"/>
              <a:ext cx="2569934" cy="646330"/>
              <a:chOff x="6207034" y="1836633"/>
              <a:chExt cx="2569934" cy="646330"/>
            </a:xfrm>
          </p:grpSpPr>
          <p:grpSp>
            <p:nvGrpSpPr>
              <p:cNvPr id="48" name="Groupe 47"/>
              <p:cNvGrpSpPr/>
              <p:nvPr/>
            </p:nvGrpSpPr>
            <p:grpSpPr>
              <a:xfrm>
                <a:off x="6308203" y="2144408"/>
                <a:ext cx="2321544" cy="338555"/>
                <a:chOff x="6235864" y="2127802"/>
                <a:chExt cx="2321544" cy="313284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7253333" y="2127802"/>
                  <a:ext cx="1304075" cy="3132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solidFill>
                        <a:schemeClr val="tx1"/>
                      </a:solidFill>
                    </a:rPr>
                    <a:t>Coussinet: </a:t>
                  </a:r>
                  <a:r>
                    <a:rPr lang="fr-FR" sz="1600" b="1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6235864" y="2127802"/>
                  <a:ext cx="854914" cy="3132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solidFill>
                        <a:schemeClr val="tx1"/>
                      </a:solidFill>
                    </a:rPr>
                    <a:t>Rotor: </a:t>
                  </a:r>
                  <a:r>
                    <a:rPr lang="fr-FR" sz="1600" b="1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6207034" y="1836633"/>
                <a:ext cx="25699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chemeClr val="tx1"/>
                    </a:solidFill>
                  </a:rPr>
                  <a:t>Capteurs de </a:t>
                </a:r>
                <a:r>
                  <a:rPr lang="fr-FR" sz="1600" dirty="0" smtClean="0">
                    <a:solidFill>
                      <a:schemeClr val="tx1"/>
                    </a:solidFill>
                  </a:rPr>
                  <a:t>température</a:t>
                </a:r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e 44"/>
            <p:cNvGrpSpPr/>
            <p:nvPr/>
          </p:nvGrpSpPr>
          <p:grpSpPr>
            <a:xfrm>
              <a:off x="6060841" y="2187500"/>
              <a:ext cx="3134051" cy="954110"/>
              <a:chOff x="6207034" y="1836633"/>
              <a:chExt cx="3134051" cy="95411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08203" y="2144412"/>
                <a:ext cx="303288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dirty="0" smtClean="0">
                    <a:solidFill>
                      <a:schemeClr val="tx1"/>
                    </a:solidFill>
                  </a:rPr>
                  <a:t>3</a:t>
                </a:r>
                <a:r>
                  <a:rPr lang="fr-FR" sz="1600" dirty="0" smtClean="0">
                    <a:solidFill>
                      <a:schemeClr val="tx1"/>
                    </a:solidFill>
                  </a:rPr>
                  <a:t> plans de mesure</a:t>
                </a:r>
              </a:p>
              <a:p>
                <a:r>
                  <a:rPr lang="fr-FR" sz="1600" b="1" dirty="0" smtClean="0">
                    <a:solidFill>
                      <a:schemeClr val="tx1"/>
                    </a:solidFill>
                  </a:rPr>
                  <a:t>2 </a:t>
                </a:r>
                <a:r>
                  <a:rPr lang="fr-FR" sz="1600" dirty="0" smtClean="0">
                    <a:solidFill>
                      <a:schemeClr val="tx1"/>
                    </a:solidFill>
                  </a:rPr>
                  <a:t>capteurs dans chaque plan (90</a:t>
                </a:r>
                <a:r>
                  <a:rPr lang="fr-FR" sz="2000" dirty="0" smtClean="0">
                    <a:solidFill>
                      <a:schemeClr val="tx1"/>
                    </a:solidFill>
                  </a:rPr>
                  <a:t>°)</a:t>
                </a:r>
                <a:endParaRPr lang="fr-FR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207034" y="1836633"/>
                <a:ext cx="26062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chemeClr val="tx1"/>
                    </a:solidFill>
                  </a:rPr>
                  <a:t>Capteurs de </a:t>
                </a:r>
                <a:r>
                  <a:rPr lang="fr-FR" sz="1600" dirty="0" smtClean="0">
                    <a:solidFill>
                      <a:schemeClr val="tx1"/>
                    </a:solidFill>
                  </a:rPr>
                  <a:t>déplacement</a:t>
                </a:r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e 51"/>
          <p:cNvGrpSpPr/>
          <p:nvPr/>
        </p:nvGrpSpPr>
        <p:grpSpPr>
          <a:xfrm>
            <a:off x="8589039" y="3332506"/>
            <a:ext cx="2681118" cy="2922238"/>
            <a:chOff x="6226840" y="3332506"/>
            <a:chExt cx="2681118" cy="2922238"/>
          </a:xfrm>
        </p:grpSpPr>
        <p:sp>
          <p:nvSpPr>
            <p:cNvPr id="53" name="ZoneTexte 52"/>
            <p:cNvSpPr txBox="1"/>
            <p:nvPr/>
          </p:nvSpPr>
          <p:spPr>
            <a:xfrm>
              <a:off x="6484570" y="3332506"/>
              <a:ext cx="2165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z="2000" b="1" dirty="0"/>
                <a:t> </a:t>
              </a:r>
              <a:r>
                <a:rPr lang="fr-FR" sz="2000" b="1" dirty="0" smtClean="0"/>
                <a:t>Palier circulaire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26840" y="3703202"/>
              <a:ext cx="2681118" cy="109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</a:rPr>
                <a:t>Rainure axiale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</a:rPr>
                <a:t>Diamètre d’arbre </a:t>
              </a:r>
              <a:r>
                <a:rPr lang="fr-FR" sz="1600" b="0" i="0" dirty="0" smtClean="0">
                  <a:solidFill>
                    <a:schemeClr val="tx1"/>
                  </a:solidFill>
                  <a:latin typeface="+mj-lt"/>
                </a:rPr>
                <a:t>45 mm</a:t>
              </a:r>
              <a:endParaRPr lang="fr-FR" sz="1600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</a:rPr>
                <a:t>Jeu radial </a:t>
              </a:r>
              <a:r>
                <a:rPr lang="fr-FR" sz="1600" b="0" i="0" dirty="0" smtClean="0">
                  <a:solidFill>
                    <a:schemeClr val="tx1"/>
                  </a:solidFill>
                  <a:latin typeface="+mj-lt"/>
                </a:rPr>
                <a:t>50 µm</a:t>
              </a:r>
              <a:endParaRPr lang="fr-FR" sz="1600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</a:rPr>
                <a:t>Largeur </a:t>
              </a:r>
              <a:r>
                <a:rPr lang="fr-FR" sz="1600" b="0" i="0" dirty="0" smtClean="0">
                  <a:solidFill>
                    <a:schemeClr val="tx1"/>
                  </a:solidFill>
                  <a:latin typeface="+mj-lt"/>
                </a:rPr>
                <a:t>15 mm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0610" y="4799286"/>
              <a:ext cx="1598780" cy="1455458"/>
            </a:xfrm>
            <a:prstGeom prst="rect">
              <a:avLst/>
            </a:prstGeom>
          </p:spPr>
        </p:pic>
      </p:grpSp>
      <p:sp>
        <p:nvSpPr>
          <p:cNvPr id="56" name="Rectangle 55"/>
          <p:cNvSpPr/>
          <p:nvPr/>
        </p:nvSpPr>
        <p:spPr>
          <a:xfrm>
            <a:off x="285165" y="6002070"/>
            <a:ext cx="866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] </a:t>
            </a:r>
            <a:r>
              <a:rPr lang="fr-FR" sz="1600" dirty="0" err="1"/>
              <a:t>Plantegenet</a:t>
            </a:r>
            <a:r>
              <a:rPr lang="fr-FR" sz="1600" dirty="0"/>
              <a:t> Thibaud, "Analyse théorique et expérimentale des paliers à patins oscillants usinés dans la masse", Projet de thèse, Université de Poitiers, </a:t>
            </a:r>
            <a:r>
              <a:rPr lang="fr-FR" sz="1600" dirty="0" smtClean="0"/>
              <a:t>2019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210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5D343D0-B4DF-48D3-8DFC-49F2C704E29C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0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1360" y="547533"/>
            <a:ext cx="5728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400" dirty="0" smtClean="0">
                <a:cs typeface="Arial" panose="020B0604020202020204" pitchFamily="34" charset="0"/>
              </a:rPr>
              <a:t>Problématiques liée à l’effet Morton à nos jours</a:t>
            </a:r>
            <a:endParaRPr lang="fr-FR" sz="2400" dirty="0"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2706" y="1295409"/>
            <a:ext cx="500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fr-FR" sz="2000" b="1" dirty="0" smtClean="0"/>
              <a:t> </a:t>
            </a:r>
            <a:r>
              <a:rPr lang="fr-FR" b="1" dirty="0" smtClean="0"/>
              <a:t>Origines du phénomène bien identifiées 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302278" y="1943921"/>
            <a:ext cx="537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fr-FR" sz="2000" b="1" dirty="0" smtClean="0">
                <a:sym typeface="Wingdings" panose="05000000000000000000" pitchFamily="2" charset="2"/>
              </a:rPr>
              <a:t> </a:t>
            </a:r>
            <a:r>
              <a:rPr lang="fr-FR" b="1" dirty="0" smtClean="0"/>
              <a:t>Solutions à justifier &amp; peu de outils mis à points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001691" y="268705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177711" y="2452856"/>
            <a:ext cx="57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Exemple: </a:t>
            </a:r>
            <a:r>
              <a:rPr lang="fr-FR" dirty="0"/>
              <a:t>Réduction du jeu de </a:t>
            </a:r>
            <a:r>
              <a:rPr lang="fr-FR" dirty="0" smtClean="0"/>
              <a:t>palier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004583" y="4338831"/>
            <a:ext cx="218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Solution efficace ? 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36880" y="550531"/>
            <a:ext cx="5728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000" dirty="0" smtClean="0">
                <a:cs typeface="Arial" panose="020B0604020202020204" pitchFamily="34" charset="0"/>
              </a:rPr>
              <a:t>Intérêts et Objectifs de thèse</a:t>
            </a:r>
            <a:endParaRPr lang="fr-FR" sz="2000" dirty="0">
              <a:cs typeface="Arial" panose="020B0604020202020204" pitchFamily="34" charset="0"/>
            </a:endParaRPr>
          </a:p>
        </p:txBody>
      </p:sp>
      <p:cxnSp>
        <p:nvCxnSpPr>
          <p:cNvPr id="55" name="直接连接符 27"/>
          <p:cNvCxnSpPr/>
          <p:nvPr/>
        </p:nvCxnSpPr>
        <p:spPr>
          <a:xfrm>
            <a:off x="6101654" y="520986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51162" y="1213010"/>
            <a:ext cx="55576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cs typeface="Arial" panose="020B0604020202020204" pitchFamily="34" charset="0"/>
              </a:rPr>
              <a:t>Intérêts </a:t>
            </a:r>
            <a:r>
              <a:rPr lang="fr-FR" dirty="0" smtClean="0">
                <a:cs typeface="Arial" panose="020B0604020202020204" pitchFamily="34" charset="0"/>
              </a:rPr>
              <a:t>industriels</a:t>
            </a:r>
          </a:p>
          <a:p>
            <a:endParaRPr lang="fr-FR" dirty="0" smtClean="0">
              <a:cs typeface="Arial" panose="020B0604020202020204" pitchFamily="34" charset="0"/>
            </a:endParaRP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Quantifier </a:t>
            </a:r>
            <a:r>
              <a:rPr lang="fr-FR" dirty="0"/>
              <a:t>le risque </a:t>
            </a:r>
            <a:r>
              <a:rPr lang="fr-FR" dirty="0" smtClean="0"/>
              <a:t>de l’effet Morton instable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Posséder un modèle </a:t>
            </a:r>
            <a:r>
              <a:rPr lang="fr-FR" dirty="0"/>
              <a:t>numérique dédié </a:t>
            </a:r>
            <a:endParaRPr lang="fr-FR" dirty="0" smtClean="0"/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Profiter des modèles pour réaliser les diagnostic.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Considérer dès </a:t>
            </a:r>
            <a:r>
              <a:rPr lang="fr-FR" dirty="0"/>
              <a:t>la conception de </a:t>
            </a:r>
            <a:r>
              <a:rPr lang="fr-FR" dirty="0" smtClean="0"/>
              <a:t>machine</a:t>
            </a:r>
          </a:p>
          <a:p>
            <a:pPr marL="341313" lvl="1"/>
            <a:endParaRPr lang="fr-FR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6251162" y="3230456"/>
            <a:ext cx="5557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cs typeface="Arial" panose="020B0604020202020204" pitchFamily="34" charset="0"/>
              </a:rPr>
              <a:t>Intérêts </a:t>
            </a:r>
            <a:r>
              <a:rPr lang="fr-FR" dirty="0" smtClean="0">
                <a:cs typeface="Arial" panose="020B0604020202020204" pitchFamily="34" charset="0"/>
              </a:rPr>
              <a:t>scientifiques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Enrichir la connaissance sur l’effet Morton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Développer des méthodes numériques efficace pour traiter le phénomène multiphysique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354207" y="3533141"/>
            <a:ext cx="5395317" cy="646331"/>
            <a:chOff x="423464" y="4070262"/>
            <a:chExt cx="5395317" cy="646331"/>
          </a:xfrm>
        </p:grpSpPr>
        <p:sp>
          <p:nvSpPr>
            <p:cNvPr id="51" name="Flèche droite 50"/>
            <p:cNvSpPr/>
            <p:nvPr/>
          </p:nvSpPr>
          <p:spPr>
            <a:xfrm>
              <a:off x="2898202" y="4252423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/>
                <p:cNvSpPr txBox="1"/>
                <p:nvPr/>
              </p:nvSpPr>
              <p:spPr>
                <a:xfrm>
                  <a:off x="3519718" y="4070262"/>
                  <a:ext cx="22990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Plus sensible à l’effet thermique :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52" name="ZoneTexte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718" y="4070262"/>
                  <a:ext cx="2299063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423464" y="4214046"/>
                  <a:ext cx="23466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 smtClean="0"/>
                    <a:t>cisaillement </a:t>
                  </a:r>
                  <a:r>
                    <a:rPr lang="fr-FR" dirty="0"/>
                    <a:t>visqueux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64" y="4214046"/>
                  <a:ext cx="23466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58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e 24"/>
          <p:cNvGrpSpPr/>
          <p:nvPr/>
        </p:nvGrpSpPr>
        <p:grpSpPr>
          <a:xfrm>
            <a:off x="499734" y="2868546"/>
            <a:ext cx="5208699" cy="646331"/>
            <a:chOff x="500755" y="3323042"/>
            <a:chExt cx="5208699" cy="646331"/>
          </a:xfrm>
        </p:grpSpPr>
        <p:sp>
          <p:nvSpPr>
            <p:cNvPr id="18" name="Flèche droite 17"/>
            <p:cNvSpPr/>
            <p:nvPr/>
          </p:nvSpPr>
          <p:spPr>
            <a:xfrm>
              <a:off x="2825219" y="3528992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/>
                <p:cNvSpPr/>
                <p:nvPr/>
              </p:nvSpPr>
              <p:spPr>
                <a:xfrm>
                  <a:off x="500755" y="3479912"/>
                  <a:ext cx="19528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dirty="0" smtClean="0"/>
                    <a:t>raideur </a:t>
                  </a:r>
                  <a:r>
                    <a:rPr lang="fr-FR" dirty="0"/>
                    <a:t>de palier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lang="fr-FR" dirty="0"/>
                    <a:t> </a:t>
                  </a:r>
                  <a:endParaRPr lang="fr-FR" dirty="0"/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55" y="3479912"/>
                  <a:ext cx="19528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3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3548655" y="3323042"/>
                  <a:ext cx="216079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/>
                    <a:t>moins </a:t>
                  </a:r>
                  <a:r>
                    <a:rPr lang="fr-FR" dirty="0"/>
                    <a:t>sensible au </a:t>
                  </a:r>
                  <a:r>
                    <a:rPr lang="fr-FR" dirty="0"/>
                    <a:t>balourd </a:t>
                  </a:r>
                  <a14:m>
                    <m:oMath xmlns:m="http://schemas.openxmlformats.org/officeDocument/2006/math">
                      <m:r>
                        <a:rPr lang="fr-FR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b="1" i="1" dirty="0">
                          <a:latin typeface="Cambria Math" panose="02040503050406030204" pitchFamily="18" charset="0"/>
                        </a:rPr>
                        <m:t> ↓</m:t>
                      </m:r>
                    </m:oMath>
                  </a14:m>
                  <a:r>
                    <a:rPr lang="fr-FR" b="1" dirty="0"/>
                    <a:t> </a:t>
                  </a:r>
                  <a:endParaRPr lang="fr-FR" b="1" dirty="0"/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655" y="3323042"/>
                  <a:ext cx="2160799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62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A074F03-003A-43F5-A022-9117C374B17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Image 45" descr="Z:\local\1_tout_travail\99_Manusrite_Thèse\99_Memoire thèse\Introduction\Figures\figure_vibra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" y="1334380"/>
            <a:ext cx="5469452" cy="352400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Rectangle 46"/>
          <p:cNvSpPr/>
          <p:nvPr/>
        </p:nvSpPr>
        <p:spPr>
          <a:xfrm>
            <a:off x="826719" y="410957"/>
            <a:ext cx="4301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000" dirty="0" smtClean="0">
                <a:ea typeface="微软雅黑" panose="020B0503020204020204" pitchFamily="34" charset="-122"/>
                <a:cs typeface="Arial" panose="020B0604020202020204" pitchFamily="34" charset="0"/>
              </a:rPr>
              <a:t>Mesure des amplitudes de vibrations en fonction du </a:t>
            </a:r>
            <a:r>
              <a:rPr lang="fr-FR" sz="2000" dirty="0" smtClean="0">
                <a:ea typeface="微软雅黑" panose="020B0503020204020204" pitchFamily="34" charset="-122"/>
                <a:cs typeface="Arial" panose="020B0604020202020204" pitchFamily="34" charset="0"/>
              </a:rPr>
              <a:t>temps[]</a:t>
            </a:r>
            <a:endParaRPr lang="fr-FR" sz="20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94937" y="4970428"/>
            <a:ext cx="233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E75B6"/>
                </a:solidFill>
                <a:cs typeface="Times New Roman" panose="02020603050405020304" pitchFamily="18" charset="0"/>
              </a:rPr>
              <a:t>Vibrations cycliques</a:t>
            </a:r>
            <a:endParaRPr lang="fr-FR" dirty="0">
              <a:solidFill>
                <a:srgbClr val="2E75B6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94937" y="5413565"/>
            <a:ext cx="609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E75B6"/>
                </a:solidFill>
                <a:cs typeface="Times New Roman" panose="02020603050405020304" pitchFamily="18" charset="0"/>
              </a:rPr>
              <a:t>Augmentation des </a:t>
            </a:r>
            <a:r>
              <a:rPr lang="fr-FR" dirty="0" smtClean="0">
                <a:solidFill>
                  <a:srgbClr val="2E75B6"/>
                </a:solidFill>
                <a:cs typeface="Times New Roman" panose="02020603050405020304" pitchFamily="18" charset="0"/>
              </a:rPr>
              <a:t>amplitudes des </a:t>
            </a:r>
            <a:r>
              <a:rPr lang="fr-FR" dirty="0">
                <a:solidFill>
                  <a:srgbClr val="2E75B6"/>
                </a:solidFill>
                <a:cs typeface="Times New Roman" panose="02020603050405020304" pitchFamily="18" charset="0"/>
              </a:rPr>
              <a:t>vibrations synchrones</a:t>
            </a:r>
          </a:p>
        </p:txBody>
      </p:sp>
      <p:pic>
        <p:nvPicPr>
          <p:cNvPr id="30" name="Imag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6073829" y="1116215"/>
            <a:ext cx="6118171" cy="3742174"/>
          </a:xfrm>
          <a:prstGeom prst="rect">
            <a:avLst/>
          </a:prstGeom>
        </p:spPr>
      </p:pic>
      <p:pic>
        <p:nvPicPr>
          <p:cNvPr id="32" name="Image 31"/>
          <p:cNvPicPr/>
          <p:nvPr/>
        </p:nvPicPr>
        <p:blipFill rotWithShape="1">
          <a:blip r:embed="rId5"/>
          <a:srcRect l="48575"/>
          <a:stretch/>
        </p:blipFill>
        <p:spPr>
          <a:xfrm>
            <a:off x="1473495" y="2067493"/>
            <a:ext cx="3936427" cy="353073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050998" y="396079"/>
            <a:ext cx="4301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000" dirty="0" smtClean="0">
                <a:ea typeface="微软雅黑" panose="020B0503020204020204" pitchFamily="34" charset="-122"/>
                <a:cs typeface="Arial" panose="020B0604020202020204" pitchFamily="34" charset="0"/>
              </a:rPr>
              <a:t>Mesure des amplitudes de vibrations en fonction des </a:t>
            </a:r>
            <a:r>
              <a:rPr lang="fr-FR" sz="2000" dirty="0" smtClean="0">
                <a:ea typeface="微软雅黑" panose="020B0503020204020204" pitchFamily="34" charset="-122"/>
                <a:cs typeface="Arial" panose="020B0604020202020204" pitchFamily="34" charset="0"/>
              </a:rPr>
              <a:t>vitesses[]</a:t>
            </a:r>
            <a:endParaRPr lang="fr-FR" sz="20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488482" y="4932194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E75B6"/>
                </a:solidFill>
                <a:cs typeface="Times New Roman" panose="02020603050405020304" pitchFamily="18" charset="0"/>
              </a:rPr>
              <a:t>Hystérésis</a:t>
            </a:r>
            <a:endParaRPr lang="fr-FR" dirty="0">
              <a:solidFill>
                <a:srgbClr val="2E75B6"/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88482" y="5375331"/>
            <a:ext cx="382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2E75B6"/>
                </a:solidFill>
                <a:cs typeface="Times New Roman" panose="02020603050405020304" pitchFamily="18" charset="0"/>
              </a:rPr>
              <a:t>Vibrations spirales divergentes</a:t>
            </a:r>
            <a:endParaRPr lang="fr-FR" dirty="0">
              <a:solidFill>
                <a:srgbClr val="2E75B6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80690" y="6004988"/>
            <a:ext cx="528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Cause : Vibrations synchrones + effet thermique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6" grpId="0"/>
      <p:bldP spid="37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188EF7C-DD12-4BC3-BB89-8FA87F0922A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579732" y="681197"/>
            <a:ext cx="3442161" cy="2315043"/>
            <a:chOff x="860087" y="1022461"/>
            <a:chExt cx="3890649" cy="2616676"/>
          </a:xfrm>
        </p:grpSpPr>
        <p:pic>
          <p:nvPicPr>
            <p:cNvPr id="16" name="Image 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91530" y="1022461"/>
              <a:ext cx="3361207" cy="2056242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860087" y="3221684"/>
              <a:ext cx="3890649" cy="4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cs typeface="Arial" panose="020B0604020202020204" pitchFamily="34" charset="0"/>
                </a:rPr>
                <a:t>Contact "faible"  entre stator/rotor</a:t>
              </a:r>
              <a:endParaRPr lang="fr-FR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16987" y="210043"/>
            <a:ext cx="2852369" cy="3502106"/>
            <a:chOff x="543987" y="424020"/>
            <a:chExt cx="2852369" cy="3502106"/>
          </a:xfrm>
        </p:grpSpPr>
        <p:sp>
          <p:nvSpPr>
            <p:cNvPr id="15" name="Rectangle 14"/>
            <p:cNvSpPr/>
            <p:nvPr/>
          </p:nvSpPr>
          <p:spPr>
            <a:xfrm>
              <a:off x="543987" y="424020"/>
              <a:ext cx="28523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fr-FR" sz="2800" dirty="0">
                  <a:cs typeface="Arial" panose="020B0604020202020204" pitchFamily="34" charset="0"/>
                </a:rPr>
                <a:t>Effet </a:t>
              </a:r>
              <a:r>
                <a:rPr lang="fr-FR" sz="2800" dirty="0" smtClean="0">
                  <a:cs typeface="Arial" panose="020B0604020202020204" pitchFamily="34" charset="0"/>
                </a:rPr>
                <a:t>Newkirk</a:t>
              </a:r>
              <a:endParaRPr lang="fr-FR" sz="2800" dirty="0"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988" y="3526016"/>
              <a:ext cx="21124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fr-FR" sz="2000" dirty="0">
                  <a:cs typeface="Arial" panose="020B0604020202020204" pitchFamily="34" charset="0"/>
                </a:rPr>
                <a:t>Effet </a:t>
              </a:r>
              <a:r>
                <a:rPr lang="fr-FR" sz="2000" dirty="0" smtClean="0">
                  <a:cs typeface="Arial" panose="020B0604020202020204" pitchFamily="34" charset="0"/>
                </a:rPr>
                <a:t>Morton</a:t>
              </a:r>
              <a:endParaRPr lang="fr-FR" sz="20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79732" y="3864783"/>
            <a:ext cx="3854497" cy="2549252"/>
            <a:chOff x="416988" y="3681371"/>
            <a:chExt cx="4131818" cy="27326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988" y="3681371"/>
              <a:ext cx="4131818" cy="2275967"/>
            </a:xfrm>
            <a:prstGeom prst="rect">
              <a:avLst/>
            </a:prstGeom>
          </p:spPr>
        </p:pic>
        <p:sp>
          <p:nvSpPr>
            <p:cNvPr id="93" name="ZoneTexte 92"/>
            <p:cNvSpPr txBox="1"/>
            <p:nvPr/>
          </p:nvSpPr>
          <p:spPr>
            <a:xfrm>
              <a:off x="465068" y="6044703"/>
              <a:ext cx="4035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cs typeface="Arial" panose="020B0604020202020204" pitchFamily="34" charset="0"/>
                </a:rPr>
                <a:t>Cisaillement visqueux dans film lubrifiant</a:t>
              </a:r>
              <a:endParaRPr lang="fr-FR" dirty="0">
                <a:cs typeface="Arial" panose="020B0604020202020204" pitchFamily="34" charset="0"/>
              </a:endParaRPr>
            </a:p>
          </p:txBody>
        </p:sp>
      </p:grpSp>
      <p:cxnSp>
        <p:nvCxnSpPr>
          <p:cNvPr id="95" name="直接连接符 27"/>
          <p:cNvCxnSpPr/>
          <p:nvPr/>
        </p:nvCxnSpPr>
        <p:spPr>
          <a:xfrm>
            <a:off x="4928191" y="267134"/>
            <a:ext cx="0" cy="6203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e 109"/>
          <p:cNvGrpSpPr/>
          <p:nvPr/>
        </p:nvGrpSpPr>
        <p:grpSpPr>
          <a:xfrm>
            <a:off x="3656646" y="-2310467"/>
            <a:ext cx="6604151" cy="6973483"/>
            <a:chOff x="6404385" y="1446849"/>
            <a:chExt cx="5040000" cy="5321858"/>
          </a:xfrm>
        </p:grpSpPr>
        <p:sp>
          <p:nvSpPr>
            <p:cNvPr id="111" name="Arc 110"/>
            <p:cNvSpPr/>
            <p:nvPr/>
          </p:nvSpPr>
          <p:spPr>
            <a:xfrm>
              <a:off x="6404385" y="1446849"/>
              <a:ext cx="5040000" cy="5040000"/>
            </a:xfrm>
            <a:prstGeom prst="arc">
              <a:avLst>
                <a:gd name="adj1" fmla="val 21548828"/>
                <a:gd name="adj2" fmla="val 5471460"/>
              </a:avLst>
            </a:prstGeom>
            <a:solidFill>
              <a:srgbClr val="9DC3E6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8405569" y="6486849"/>
              <a:ext cx="1728192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Palier</a:t>
              </a:r>
              <a:endParaRPr lang="fr-FR" dirty="0"/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7411158" y="1193256"/>
            <a:ext cx="1940211" cy="2720048"/>
            <a:chOff x="6548210" y="4016596"/>
            <a:chExt cx="1480684" cy="2075822"/>
          </a:xfrm>
        </p:grpSpPr>
        <p:sp>
          <p:nvSpPr>
            <p:cNvPr id="114" name="Arc 113"/>
            <p:cNvSpPr/>
            <p:nvPr/>
          </p:nvSpPr>
          <p:spPr>
            <a:xfrm rot="10033282">
              <a:off x="6582473" y="4628749"/>
              <a:ext cx="1260000" cy="1260000"/>
            </a:xfrm>
            <a:prstGeom prst="arc">
              <a:avLst>
                <a:gd name="adj1" fmla="val 17463835"/>
                <a:gd name="adj2" fmla="val 20425042"/>
              </a:avLst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6588894" y="4332143"/>
              <a:ext cx="1440000" cy="14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6548210" y="5753864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 smtClean="0"/>
                <a:t>Ω</a:t>
              </a:r>
              <a:endParaRPr lang="fr-FR" sz="1600" dirty="0"/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6736007" y="4016596"/>
              <a:ext cx="831450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Rotor</a:t>
              </a:r>
              <a:endParaRPr lang="fr-FR" sz="1400" dirty="0"/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7781322" y="2161642"/>
            <a:ext cx="1511358" cy="712796"/>
            <a:chOff x="7878456" y="1649583"/>
            <a:chExt cx="1511358" cy="712796"/>
          </a:xfrm>
        </p:grpSpPr>
        <p:grpSp>
          <p:nvGrpSpPr>
            <p:cNvPr id="118" name="Groupe 117"/>
            <p:cNvGrpSpPr/>
            <p:nvPr/>
          </p:nvGrpSpPr>
          <p:grpSpPr>
            <a:xfrm>
              <a:off x="7878456" y="1878425"/>
              <a:ext cx="660490" cy="483954"/>
              <a:chOff x="3548449" y="3247321"/>
              <a:chExt cx="504056" cy="369332"/>
            </a:xfrm>
          </p:grpSpPr>
          <p:sp>
            <p:nvSpPr>
              <p:cNvPr id="119" name="ZoneTexte 118"/>
              <p:cNvSpPr txBox="1"/>
              <p:nvPr/>
            </p:nvSpPr>
            <p:spPr>
              <a:xfrm>
                <a:off x="3548449" y="3247321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O</a:t>
                </a:r>
                <a:r>
                  <a:rPr lang="fr-FR" baseline="-25000" dirty="0" smtClean="0"/>
                  <a:t>r</a:t>
                </a:r>
                <a:endParaRPr lang="fr-FR" baseline="-25000" dirty="0"/>
              </a:p>
            </p:txBody>
          </p:sp>
          <p:cxnSp>
            <p:nvCxnSpPr>
              <p:cNvPr id="120" name="Connecteur droit 119"/>
              <p:cNvCxnSpPr/>
              <p:nvPr/>
            </p:nvCxnSpPr>
            <p:spPr>
              <a:xfrm>
                <a:off x="4016505" y="3336475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120"/>
              <p:cNvCxnSpPr/>
              <p:nvPr/>
            </p:nvCxnSpPr>
            <p:spPr>
              <a:xfrm flipH="1">
                <a:off x="3980505" y="3372475"/>
                <a:ext cx="72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Rectangle 121"/>
            <p:cNvSpPr/>
            <p:nvPr/>
          </p:nvSpPr>
          <p:spPr>
            <a:xfrm rot="20334638">
              <a:off x="9291237" y="1649583"/>
              <a:ext cx="98577" cy="1843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5" name="Groupe 124"/>
          <p:cNvGrpSpPr/>
          <p:nvPr/>
        </p:nvGrpSpPr>
        <p:grpSpPr>
          <a:xfrm>
            <a:off x="8382009" y="1447468"/>
            <a:ext cx="2576529" cy="1116075"/>
            <a:chOff x="8479143" y="935409"/>
            <a:chExt cx="2576529" cy="1116075"/>
          </a:xfrm>
        </p:grpSpPr>
        <p:cxnSp>
          <p:nvCxnSpPr>
            <p:cNvPr id="123" name="Connecteur droit avec flèche 122"/>
            <p:cNvCxnSpPr/>
            <p:nvPr/>
          </p:nvCxnSpPr>
          <p:spPr>
            <a:xfrm flipV="1">
              <a:off x="8479143" y="1251490"/>
              <a:ext cx="2049348" cy="79999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e 127"/>
          <p:cNvGrpSpPr/>
          <p:nvPr/>
        </p:nvGrpSpPr>
        <p:grpSpPr>
          <a:xfrm>
            <a:off x="5082351" y="61561"/>
            <a:ext cx="5263726" cy="3090342"/>
            <a:chOff x="5179485" y="-450498"/>
            <a:chExt cx="5263726" cy="3090342"/>
          </a:xfrm>
        </p:grpSpPr>
        <p:sp>
          <p:nvSpPr>
            <p:cNvPr id="126" name="ZoneTexte 125"/>
            <p:cNvSpPr txBox="1"/>
            <p:nvPr/>
          </p:nvSpPr>
          <p:spPr>
            <a:xfrm>
              <a:off x="8698672" y="418123"/>
              <a:ext cx="1744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Orbite</a:t>
              </a:r>
              <a:endParaRPr lang="fr-FR" sz="1400" dirty="0"/>
            </a:p>
          </p:txBody>
        </p:sp>
        <p:sp>
          <p:nvSpPr>
            <p:cNvPr id="127" name="Arc 126"/>
            <p:cNvSpPr/>
            <p:nvPr/>
          </p:nvSpPr>
          <p:spPr>
            <a:xfrm rot="19200000">
              <a:off x="5179485" y="-450498"/>
              <a:ext cx="4184715" cy="3090342"/>
            </a:xfrm>
            <a:prstGeom prst="arc">
              <a:avLst>
                <a:gd name="adj1" fmla="val 1024850"/>
                <a:gd name="adj2" fmla="val 8363717"/>
              </a:avLst>
            </a:prstGeom>
            <a:ln w="19050">
              <a:solidFill>
                <a:schemeClr val="tx1"/>
              </a:solidFill>
              <a:prstDash val="dash"/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6" name="Groupe 135"/>
          <p:cNvGrpSpPr/>
          <p:nvPr/>
        </p:nvGrpSpPr>
        <p:grpSpPr>
          <a:xfrm>
            <a:off x="6907212" y="910570"/>
            <a:ext cx="3605990" cy="3093327"/>
            <a:chOff x="7004346" y="398511"/>
            <a:chExt cx="3605990" cy="3093327"/>
          </a:xfrm>
        </p:grpSpPr>
        <p:cxnSp>
          <p:nvCxnSpPr>
            <p:cNvPr id="129" name="Connecteur droit 128"/>
            <p:cNvCxnSpPr/>
            <p:nvPr/>
          </p:nvCxnSpPr>
          <p:spPr>
            <a:xfrm flipH="1" flipV="1">
              <a:off x="7004346" y="398511"/>
              <a:ext cx="2859651" cy="3093327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9094619" y="2663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9308072" y="2681935"/>
              <a:ext cx="1302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Point haut</a:t>
              </a:r>
              <a:endParaRPr lang="fr-FR" dirty="0"/>
            </a:p>
          </p:txBody>
        </p:sp>
      </p:grpSp>
      <p:grpSp>
        <p:nvGrpSpPr>
          <p:cNvPr id="139" name="Groupe 138"/>
          <p:cNvGrpSpPr/>
          <p:nvPr/>
        </p:nvGrpSpPr>
        <p:grpSpPr>
          <a:xfrm>
            <a:off x="8341975" y="3356375"/>
            <a:ext cx="1424888" cy="1040202"/>
            <a:chOff x="8439109" y="2844316"/>
            <a:chExt cx="1424888" cy="1040202"/>
          </a:xfrm>
        </p:grpSpPr>
        <p:sp>
          <p:nvSpPr>
            <p:cNvPr id="137" name="ZoneTexte 136"/>
            <p:cNvSpPr txBox="1"/>
            <p:nvPr/>
          </p:nvSpPr>
          <p:spPr>
            <a:xfrm>
              <a:off x="8439109" y="3515186"/>
              <a:ext cx="142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Point chaud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8830863" y="284431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2" name="Groupe 141"/>
          <p:cNvGrpSpPr/>
          <p:nvPr/>
        </p:nvGrpSpPr>
        <p:grpSpPr>
          <a:xfrm>
            <a:off x="7634794" y="1995676"/>
            <a:ext cx="1615529" cy="1144640"/>
            <a:chOff x="7731928" y="1483617"/>
            <a:chExt cx="1615529" cy="1144640"/>
          </a:xfrm>
        </p:grpSpPr>
        <p:sp>
          <p:nvSpPr>
            <p:cNvPr id="140" name="Arc 139"/>
            <p:cNvSpPr/>
            <p:nvPr/>
          </p:nvSpPr>
          <p:spPr>
            <a:xfrm>
              <a:off x="7731928" y="1483617"/>
              <a:ext cx="1293558" cy="1144640"/>
            </a:xfrm>
            <a:prstGeom prst="arc">
              <a:avLst>
                <a:gd name="adj1" fmla="val 20434378"/>
                <a:gd name="adj2" fmla="val 1994850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8968741" y="1988240"/>
              <a:ext cx="378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 smtClean="0"/>
                <a:t>β</a:t>
              </a:r>
              <a:r>
                <a:rPr lang="fr-FR" dirty="0" smtClean="0"/>
                <a:t> </a:t>
              </a:r>
              <a:endParaRPr lang="fr-FR" dirty="0" smtClean="0"/>
            </a:p>
          </p:txBody>
        </p:sp>
      </p:grpSp>
      <p:grpSp>
        <p:nvGrpSpPr>
          <p:cNvPr id="152" name="Groupe 151"/>
          <p:cNvGrpSpPr/>
          <p:nvPr/>
        </p:nvGrpSpPr>
        <p:grpSpPr>
          <a:xfrm>
            <a:off x="7974186" y="2578337"/>
            <a:ext cx="670556" cy="701933"/>
            <a:chOff x="8071320" y="2066278"/>
            <a:chExt cx="670556" cy="701933"/>
          </a:xfrm>
        </p:grpSpPr>
        <p:cxnSp>
          <p:nvCxnSpPr>
            <p:cNvPr id="146" name="Connecteur droit avec flèche 145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Rectangle 146"/>
                <p:cNvSpPr/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7" name="Rectangle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oupe 153"/>
          <p:cNvGrpSpPr/>
          <p:nvPr/>
        </p:nvGrpSpPr>
        <p:grpSpPr>
          <a:xfrm>
            <a:off x="10409171" y="1790515"/>
            <a:ext cx="900760" cy="552314"/>
            <a:chOff x="8486814" y="2066278"/>
            <a:chExt cx="900760" cy="552314"/>
          </a:xfrm>
        </p:grpSpPr>
        <p:cxnSp>
          <p:nvCxnSpPr>
            <p:cNvPr id="155" name="Connecteur droit avec flèche 154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Rectangle 155"/>
                <p:cNvSpPr/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7" name="Connecteur droit 156"/>
          <p:cNvCxnSpPr/>
          <p:nvPr/>
        </p:nvCxnSpPr>
        <p:spPr>
          <a:xfrm flipH="1">
            <a:off x="8422319" y="2338610"/>
            <a:ext cx="2270452" cy="21157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Rectangle 160"/>
              <p:cNvSpPr/>
              <p:nvPr/>
            </p:nvSpPr>
            <p:spPr>
              <a:xfrm>
                <a:off x="10158054" y="2373887"/>
                <a:ext cx="1858714" cy="712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  <a:p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054" y="2373887"/>
                <a:ext cx="1858714" cy="7123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ZoneTexte 188"/>
          <p:cNvSpPr txBox="1"/>
          <p:nvPr/>
        </p:nvSpPr>
        <p:spPr>
          <a:xfrm>
            <a:off x="5597988" y="5380137"/>
            <a:ext cx="600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Force du balourd totale (</a:t>
            </a:r>
            <a:r>
              <a:rPr lang="fr-FR" dirty="0" smtClean="0">
                <a:solidFill>
                  <a:srgbClr val="FF0000"/>
                </a:solidFill>
              </a:rPr>
              <a:t>thermique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rgbClr val="00B050"/>
                </a:solidFill>
              </a:rPr>
              <a:t>original</a:t>
            </a:r>
            <a:r>
              <a:rPr lang="fr-FR" dirty="0" smtClean="0"/>
              <a:t>) modifie les amplitudes et les phases des vibrations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9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/>
              <p:cNvSpPr/>
              <p:nvPr/>
            </p:nvSpPr>
            <p:spPr>
              <a:xfrm>
                <a:off x="567303" y="429968"/>
                <a:ext cx="858975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1" indent="-285750">
                  <a:buFont typeface="Wingdings" panose="05000000000000000000" pitchFamily="2" charset="2"/>
                  <a:buChar char="Ø"/>
                </a:pPr>
                <a:r>
                  <a:rPr lang="fr-FR" sz="2000" dirty="0" smtClean="0">
                    <a:cs typeface="Arial" panose="020B0604020202020204" pitchFamily="34" charset="0"/>
                  </a:rPr>
                  <a:t>Description qualitative de l’effet Morton par les coefficients d’influence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𝑪</m:t>
                    </m:r>
                  </m:oMath>
                </a14:m>
                <a:endParaRPr lang="fr-FR" sz="2000" b="1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" y="429968"/>
                <a:ext cx="858975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639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7489"/>
                  </p:ext>
                </p:extLst>
              </p:nvPr>
            </p:nvGraphicFramePr>
            <p:xfrm>
              <a:off x="935150" y="1067779"/>
              <a:ext cx="10620996" cy="28346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94113"/>
                    <a:gridCol w="4065348"/>
                    <a:gridCol w="466153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Coefficient d’influence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Description de l’effet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Définition mathématique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fr-FR" dirty="0" smtClean="0"/>
                            <a:t> </a:t>
                          </a:r>
                          <a:r>
                            <a:rPr lang="fr-FR" i="0" dirty="0" smtClean="0">
                              <a:latin typeface="+mj-lt"/>
                            </a:rPr>
                            <a:t>[µm/(g.mm)]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Influence</a:t>
                          </a:r>
                          <a:r>
                            <a:rPr lang="fr-FR" baseline="0" dirty="0" smtClean="0"/>
                            <a:t> du </a:t>
                          </a:r>
                          <a:r>
                            <a:rPr lang="fr-FR" b="1" baseline="0" dirty="0" smtClean="0"/>
                            <a:t>b</a:t>
                          </a:r>
                          <a:r>
                            <a:rPr lang="fr-FR" b="1" dirty="0" smtClean="0"/>
                            <a:t>alourd</a:t>
                          </a:r>
                          <a:r>
                            <a:rPr lang="fr-FR" b="1" baseline="0" dirty="0" smtClean="0"/>
                            <a:t> total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baseline="0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fr-FR" b="0" dirty="0" smtClean="0"/>
                            <a:t> sur le </a:t>
                          </a:r>
                          <a:r>
                            <a:rPr lang="fr-FR" b="1" dirty="0" smtClean="0"/>
                            <a:t>niveau vibratoire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endParaRPr lang="fr-FR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fr-FR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1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fr-FR" sz="1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fr-FR" sz="1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oMath>
                          </a14:m>
                          <a:r>
                            <a:rPr lang="fr-FR" dirty="0" smtClean="0"/>
                            <a:t> 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[°C/µm]</a:t>
                          </a:r>
                          <a:endParaRPr lang="fr-FR" b="0" dirty="0" smtClean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Influence</a:t>
                          </a:r>
                          <a:r>
                            <a:rPr lang="fr-FR" baseline="0" dirty="0" smtClean="0"/>
                            <a:t> du </a:t>
                          </a:r>
                          <a:r>
                            <a:rPr lang="fr-FR" b="1" dirty="0" smtClean="0"/>
                            <a:t>niveau vibratoire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fr-FR" b="0" dirty="0" smtClean="0"/>
                            <a:t> </a:t>
                          </a:r>
                          <a:r>
                            <a:rPr lang="fr-FR" baseline="0" dirty="0" smtClean="0"/>
                            <a:t> sur </a:t>
                          </a:r>
                          <a:r>
                            <a:rPr lang="fr-FR" b="1" baseline="0" dirty="0" smtClean="0"/>
                            <a:t>la différence de température </a:t>
                          </a:r>
                          <a:r>
                            <a:rPr lang="fr-FR" baseline="0" dirty="0" smtClean="0"/>
                            <a:t>au rotor </a:t>
                          </a:r>
                          <a14:m>
                            <m:oMath xmlns:m="http://schemas.openxmlformats.org/officeDocument/2006/math"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0" dirty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r>
                            <a:rPr lang="fr-FR" dirty="0" smtClean="0">
                              <a:solidFill>
                                <a:srgbClr val="2E75B6"/>
                              </a:solidFill>
                            </a:rPr>
                            <a:t> 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[(g</a:t>
                          </a:r>
                          <a:r>
                            <a:rPr lang="fr-FR" b="0" i="0" dirty="0" smtClean="0">
                              <a:latin typeface="+mj-lt"/>
                              <a:ea typeface="Cambria Math" panose="02040503050406030204" pitchFamily="18" charset="0"/>
                            </a:rPr>
                            <a:t>∙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mm)/°C]</a:t>
                          </a:r>
                          <a:endParaRPr lang="fr-FR" b="0" dirty="0" smtClean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Relation entre le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b="1" baseline="0" dirty="0" smtClean="0"/>
                            <a:t>balourd thermique </a:t>
                          </a:r>
                          <a:r>
                            <a:rPr lang="fr-FR" baseline="0" dirty="0" smtClean="0"/>
                            <a:t>généré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baseline="0" dirty="0" smtClean="0"/>
                            <a:t> et </a:t>
                          </a:r>
                          <a:r>
                            <a:rPr lang="fr-FR" b="0" baseline="0" dirty="0" smtClean="0"/>
                            <a:t>la </a:t>
                          </a:r>
                          <a:r>
                            <a:rPr lang="fr-FR" b="1" baseline="0" dirty="0" smtClean="0"/>
                            <a:t>différence de température</a:t>
                          </a:r>
                          <a:r>
                            <a:rPr lang="fr-FR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7489"/>
                  </p:ext>
                </p:extLst>
              </p:nvPr>
            </p:nvGraphicFramePr>
            <p:xfrm>
              <a:off x="935150" y="1067779"/>
              <a:ext cx="10620996" cy="28346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94113"/>
                    <a:gridCol w="4065348"/>
                    <a:gridCol w="4661535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Coefficient d’influence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Description de l’effet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Définition mathématique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22" t="-104762" r="-461415" b="-2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77" t="-104762" r="-115142" b="-2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7974" t="-104762" r="-392" b="-258095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22" t="-202830" r="-461415" b="-15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77" t="-202830" r="-115142" b="-15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7974" t="-202830" r="-392" b="-155660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22" t="-214000" r="-46141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77" t="-214000" r="-1151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7974" t="-214000" r="-392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9" name="Groupe 38"/>
          <p:cNvGrpSpPr/>
          <p:nvPr/>
        </p:nvGrpSpPr>
        <p:grpSpPr>
          <a:xfrm>
            <a:off x="321963" y="4536032"/>
            <a:ext cx="5477945" cy="1144446"/>
            <a:chOff x="282774" y="4568126"/>
            <a:chExt cx="5477945" cy="11444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Rectangle 195"/>
                <p:cNvSpPr/>
                <p:nvPr/>
              </p:nvSpPr>
              <p:spPr>
                <a:xfrm>
                  <a:off x="1648920" y="4681009"/>
                  <a:ext cx="716970" cy="51289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1" i="1" dirty="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fr-FR" b="1" dirty="0">
                    <a:solidFill>
                      <a:srgbClr val="2E75B6"/>
                    </a:solidFill>
                  </a:endParaRPr>
                </a:p>
              </p:txBody>
            </p:sp>
          </mc:Choice>
          <mc:Fallback>
            <p:sp>
              <p:nvSpPr>
                <p:cNvPr id="196" name="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20" y="4681009"/>
                  <a:ext cx="716970" cy="5128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Connecteur droit avec flèche 158"/>
            <p:cNvCxnSpPr>
              <a:stCxn id="196" idx="3"/>
              <a:endCxn id="201" idx="1"/>
            </p:cNvCxnSpPr>
            <p:nvPr/>
          </p:nvCxnSpPr>
          <p:spPr>
            <a:xfrm>
              <a:off x="2365890" y="4937458"/>
              <a:ext cx="658710" cy="54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eur droit avec flèche 159"/>
            <p:cNvCxnSpPr>
              <a:stCxn id="201" idx="3"/>
              <a:endCxn id="202" idx="1"/>
            </p:cNvCxnSpPr>
            <p:nvPr/>
          </p:nvCxnSpPr>
          <p:spPr>
            <a:xfrm>
              <a:off x="3741570" y="4942944"/>
              <a:ext cx="635549" cy="160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2" name="Groupe 161"/>
            <p:cNvGrpSpPr/>
            <p:nvPr/>
          </p:nvGrpSpPr>
          <p:grpSpPr>
            <a:xfrm>
              <a:off x="282774" y="4633222"/>
              <a:ext cx="1379150" cy="492767"/>
              <a:chOff x="1537635" y="1942399"/>
              <a:chExt cx="1379150" cy="4927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1537635" y="1942399"/>
                    <a:ext cx="521595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635" y="1942399"/>
                    <a:ext cx="52159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0" name="Connecteur droit avec flèche 169"/>
              <p:cNvCxnSpPr/>
              <p:nvPr/>
            </p:nvCxnSpPr>
            <p:spPr>
              <a:xfrm>
                <a:off x="1608504" y="2289880"/>
                <a:ext cx="48830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1" name="Organigramme : Ou 170"/>
              <p:cNvSpPr/>
              <p:nvPr/>
            </p:nvSpPr>
            <p:spPr>
              <a:xfrm>
                <a:off x="2101349" y="2161106"/>
                <a:ext cx="277631" cy="274060"/>
              </a:xfrm>
              <a:prstGeom prst="flowChar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72" name="Connecteur droit avec flèche 171"/>
              <p:cNvCxnSpPr/>
              <p:nvPr/>
            </p:nvCxnSpPr>
            <p:spPr>
              <a:xfrm>
                <a:off x="2404380" y="2289599"/>
                <a:ext cx="51240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985303" y="4958982"/>
              <a:ext cx="4775416" cy="687229"/>
              <a:chOff x="2254150" y="2231710"/>
              <a:chExt cx="9290150" cy="1342134"/>
            </a:xfrm>
          </p:grpSpPr>
          <p:cxnSp>
            <p:nvCxnSpPr>
              <p:cNvPr id="164" name="Connecteur droit avec flèche 163"/>
              <p:cNvCxnSpPr>
                <a:stCxn id="202" idx="3"/>
              </p:cNvCxnSpPr>
              <p:nvPr/>
            </p:nvCxnSpPr>
            <p:spPr>
              <a:xfrm>
                <a:off x="10247430" y="2231710"/>
                <a:ext cx="1296870" cy="0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avec flèche 164"/>
              <p:cNvCxnSpPr/>
              <p:nvPr/>
            </p:nvCxnSpPr>
            <p:spPr>
              <a:xfrm>
                <a:off x="11544300" y="2231710"/>
                <a:ext cx="0" cy="1342134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avec flèche 165"/>
              <p:cNvCxnSpPr/>
              <p:nvPr/>
            </p:nvCxnSpPr>
            <p:spPr>
              <a:xfrm flipH="1">
                <a:off x="6890959" y="3573167"/>
                <a:ext cx="4653341" cy="0"/>
              </a:xfrm>
              <a:prstGeom prst="straightConnector1">
                <a:avLst/>
              </a:prstGeom>
              <a:ln w="28575"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avec flèche 166"/>
              <p:cNvCxnSpPr/>
              <p:nvPr/>
            </p:nvCxnSpPr>
            <p:spPr>
              <a:xfrm>
                <a:off x="2254150" y="3572982"/>
                <a:ext cx="4664673" cy="185"/>
              </a:xfrm>
              <a:prstGeom prst="straightConnector1">
                <a:avLst/>
              </a:prstGeom>
              <a:ln w="285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Connecteur droit avec flèche 167"/>
              <p:cNvCxnSpPr>
                <a:stCxn id="171" idx="4"/>
              </p:cNvCxnSpPr>
              <p:nvPr/>
            </p:nvCxnSpPr>
            <p:spPr>
              <a:xfrm>
                <a:off x="2254152" y="2557869"/>
                <a:ext cx="0" cy="1015975"/>
              </a:xfrm>
              <a:prstGeom prst="straightConnector1">
                <a:avLst/>
              </a:prstGeom>
              <a:ln w="28575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Rectangle 144"/>
                <p:cNvSpPr/>
                <p:nvPr/>
              </p:nvSpPr>
              <p:spPr>
                <a:xfrm>
                  <a:off x="5168954" y="4589649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954" y="4589649"/>
                  <a:ext cx="59176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Rectangle 147"/>
                <p:cNvSpPr/>
                <p:nvPr/>
              </p:nvSpPr>
              <p:spPr>
                <a:xfrm>
                  <a:off x="1194033" y="4621288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33" y="4621288"/>
                  <a:ext cx="40588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Rectangle 148"/>
                <p:cNvSpPr/>
                <p:nvPr/>
              </p:nvSpPr>
              <p:spPr>
                <a:xfrm>
                  <a:off x="2504047" y="4614301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9" name="Rectangle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047" y="4614301"/>
                  <a:ext cx="386644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Rectangle 149"/>
                <p:cNvSpPr/>
                <p:nvPr/>
              </p:nvSpPr>
              <p:spPr>
                <a:xfrm>
                  <a:off x="3793465" y="4568126"/>
                  <a:ext cx="5309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0" dirty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465" y="4568126"/>
                  <a:ext cx="53091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Rectangle 200"/>
                <p:cNvSpPr/>
                <p:nvPr/>
              </p:nvSpPr>
              <p:spPr>
                <a:xfrm>
                  <a:off x="3024600" y="4686495"/>
                  <a:ext cx="716970" cy="51289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1" i="1" dirty="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fr-FR" b="1" dirty="0">
                    <a:solidFill>
                      <a:srgbClr val="2E75B6"/>
                    </a:solidFill>
                  </a:endParaRPr>
                </a:p>
              </p:txBody>
            </p:sp>
          </mc:Choice>
          <mc:Fallback>
            <p:sp>
              <p:nvSpPr>
                <p:cNvPr id="201" name="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4600" y="4686495"/>
                  <a:ext cx="716970" cy="51289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Rectangle 201"/>
                <p:cNvSpPr/>
                <p:nvPr/>
              </p:nvSpPr>
              <p:spPr>
                <a:xfrm>
                  <a:off x="4377119" y="4702533"/>
                  <a:ext cx="716970" cy="51289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1" i="1" dirty="0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fr-FR" b="1" dirty="0">
                    <a:solidFill>
                      <a:srgbClr val="2E75B6"/>
                    </a:solidFill>
                  </a:endParaRPr>
                </a:p>
              </p:txBody>
            </p:sp>
          </mc:Choice>
          <mc:Fallback>
            <p:sp>
              <p:nvSpPr>
                <p:cNvPr id="202" name="Rectangle 2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9" y="4702533"/>
                  <a:ext cx="716970" cy="51289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Flèche gauche 36"/>
            <p:cNvSpPr/>
            <p:nvPr/>
          </p:nvSpPr>
          <p:spPr>
            <a:xfrm>
              <a:off x="3275682" y="5564743"/>
              <a:ext cx="215023" cy="14782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6557554" y="411804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Critère de stabilité proposée par Lorenz et Murphy[]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7465880" y="4600509"/>
                <a:ext cx="3125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fr-FR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>
                              <a:latin typeface="Cambria Math" panose="02040503050406030204" pitchFamily="18" charset="0"/>
                            </a:rPr>
                            <m:t>𝐵𝐴𝐶</m:t>
                          </m:r>
                        </m:e>
                      </m:d>
                      <m:r>
                        <a:rPr lang="fr-FR" b="0" i="1" dirty="0">
                          <a:latin typeface="Cambria Math" panose="02040503050406030204" pitchFamily="18" charset="0"/>
                        </a:rPr>
                        <m:t>𝑐𝑜</m:t>
                      </m:r>
                      <m:func>
                        <m:func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fName>
                        <m:e>
                          <m:d>
                            <m:d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/>
                                  </m:ctrlPr>
                                </m:sSubPr>
                                <m:e>
                                  <m:r>
                                    <a:rPr lang="fr-FR" b="0" i="1"/>
                                    <m:t>𝛼</m:t>
                                  </m:r>
                                </m:e>
                                <m:sub>
                                  <m:r>
                                    <a:rPr lang="fr-FR" b="0" i="1"/>
                                    <m:t>𝐵</m:t>
                                  </m:r>
                                </m:sub>
                              </m:sSub>
                              <m:r>
                                <a:rPr lang="fr-FR" b="0" i="1"/>
                                <m:t>+</m:t>
                              </m:r>
                              <m:sSub>
                                <m:sSubPr>
                                  <m:ctrlPr>
                                    <a:rPr lang="fr-FR" i="1"/>
                                  </m:ctrlPr>
                                </m:sSubPr>
                                <m:e>
                                  <m:r>
                                    <a:rPr lang="fr-FR" b="0" i="1"/>
                                    <m:t>𝛼</m:t>
                                  </m:r>
                                </m:e>
                                <m:sub>
                                  <m:r>
                                    <a:rPr lang="fr-FR" b="0" i="1"/>
                                    <m:t>𝐴</m:t>
                                  </m:r>
                                </m:sub>
                              </m:sSub>
                              <m:r>
                                <a:rPr lang="fr-FR" b="0" i="1"/>
                                <m:t>+</m:t>
                              </m:r>
                              <m:sSub>
                                <m:sSubPr>
                                  <m:ctrlPr>
                                    <a:rPr lang="fr-FR" i="1"/>
                                  </m:ctrlPr>
                                </m:sSubPr>
                                <m:e>
                                  <m:r>
                                    <a:rPr lang="fr-FR" b="0" i="1"/>
                                    <m:t>𝛼</m:t>
                                  </m:r>
                                </m:e>
                                <m:sub>
                                  <m:r>
                                    <a:rPr lang="fr-FR" b="0" i="1"/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80" y="4600509"/>
                <a:ext cx="312592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/>
              <p:cNvSpPr txBox="1"/>
              <p:nvPr/>
            </p:nvSpPr>
            <p:spPr>
              <a:xfrm>
                <a:off x="7658148" y="5235842"/>
                <a:ext cx="34497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fr-FR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 →</m:t>
                    </m:r>
                  </m:oMath>
                </a14:m>
                <a:r>
                  <a:rPr lang="fr-FR" sz="2000" dirty="0" smtClean="0">
                    <a:solidFill>
                      <a:srgbClr val="00B050"/>
                    </a:solidFill>
                  </a:rPr>
                  <a:t> Effet Morton Stable</a:t>
                </a:r>
              </a:p>
              <a:p>
                <a:pPr algn="ctr"/>
                <a:r>
                  <a:rPr lang="fr-FR" sz="20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fr-F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→</m:t>
                    </m:r>
                  </m:oMath>
                </a14:m>
                <a:r>
                  <a:rPr lang="fr-FR" sz="2000" dirty="0">
                    <a:solidFill>
                      <a:srgbClr val="FF0000"/>
                    </a:solidFill>
                  </a:rPr>
                  <a:t> Effet Morton 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instable</a:t>
                </a:r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48" y="5235842"/>
                <a:ext cx="3449792" cy="707886"/>
              </a:xfrm>
              <a:prstGeom prst="rect">
                <a:avLst/>
              </a:prstGeom>
              <a:blipFill rotWithShape="0">
                <a:blip r:embed="rId17"/>
                <a:stretch>
                  <a:fillRect t="-5172" r="-1413" b="-146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9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1360" y="547533"/>
            <a:ext cx="5728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000" dirty="0" smtClean="0">
                <a:cs typeface="Arial" panose="020B0604020202020204" pitchFamily="34" charset="0"/>
              </a:rPr>
              <a:t>Problématiques liée à l’effet Morton à nos jours</a:t>
            </a:r>
            <a:endParaRPr lang="fr-FR" sz="2000" dirty="0"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2706" y="1295409"/>
            <a:ext cx="500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fr-FR" sz="2000" b="1" dirty="0" smtClean="0"/>
              <a:t> </a:t>
            </a:r>
            <a:r>
              <a:rPr lang="fr-FR" b="1" dirty="0" smtClean="0"/>
              <a:t>Origines du phénomène bien identifiées 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302278" y="1943921"/>
            <a:ext cx="537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fr-FR" sz="2000" b="1" dirty="0" smtClean="0">
                <a:sym typeface="Wingdings" panose="05000000000000000000" pitchFamily="2" charset="2"/>
              </a:rPr>
              <a:t> </a:t>
            </a:r>
            <a:r>
              <a:rPr lang="fr-FR" b="1" dirty="0" smtClean="0"/>
              <a:t>Solutions à justifier &amp; peu de outils mis à points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001691" y="268705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177711" y="2452856"/>
            <a:ext cx="577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Exemple: </a:t>
            </a:r>
            <a:r>
              <a:rPr lang="fr-FR" dirty="0"/>
              <a:t>Réduction du jeu de </a:t>
            </a:r>
            <a:r>
              <a:rPr lang="fr-FR" dirty="0" smtClean="0"/>
              <a:t>palier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004583" y="4338831"/>
            <a:ext cx="218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Solution efficace ? 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36880" y="550531"/>
            <a:ext cx="5728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sz="2000" dirty="0" smtClean="0">
                <a:cs typeface="Arial" panose="020B0604020202020204" pitchFamily="34" charset="0"/>
              </a:rPr>
              <a:t>Intérêts et Objectifs de thèse</a:t>
            </a:r>
            <a:endParaRPr lang="fr-FR" sz="2000" dirty="0">
              <a:cs typeface="Arial" panose="020B0604020202020204" pitchFamily="34" charset="0"/>
            </a:endParaRPr>
          </a:p>
        </p:txBody>
      </p:sp>
      <p:cxnSp>
        <p:nvCxnSpPr>
          <p:cNvPr id="55" name="直接连接符 27"/>
          <p:cNvCxnSpPr/>
          <p:nvPr/>
        </p:nvCxnSpPr>
        <p:spPr>
          <a:xfrm>
            <a:off x="6101654" y="520986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51162" y="1213010"/>
            <a:ext cx="55576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cs typeface="Arial" panose="020B0604020202020204" pitchFamily="34" charset="0"/>
              </a:rPr>
              <a:t>Intérêts </a:t>
            </a:r>
            <a:r>
              <a:rPr lang="fr-FR" dirty="0" smtClean="0">
                <a:cs typeface="Arial" panose="020B0604020202020204" pitchFamily="34" charset="0"/>
              </a:rPr>
              <a:t>industriels</a:t>
            </a:r>
          </a:p>
          <a:p>
            <a:endParaRPr lang="fr-FR" dirty="0" smtClean="0">
              <a:cs typeface="Arial" panose="020B0604020202020204" pitchFamily="34" charset="0"/>
            </a:endParaRP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Quantifier </a:t>
            </a:r>
            <a:r>
              <a:rPr lang="fr-FR" dirty="0"/>
              <a:t>le risque </a:t>
            </a:r>
            <a:r>
              <a:rPr lang="fr-FR" dirty="0" smtClean="0"/>
              <a:t>de l’effet Morton instable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Posséder un modèle </a:t>
            </a:r>
            <a:r>
              <a:rPr lang="fr-FR" dirty="0"/>
              <a:t>numérique dédié </a:t>
            </a:r>
            <a:endParaRPr lang="fr-FR" dirty="0" smtClean="0"/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Profiter des modèles pour réaliser les diagnostic.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Considérer dès </a:t>
            </a:r>
            <a:r>
              <a:rPr lang="fr-FR" dirty="0"/>
              <a:t>la conception de </a:t>
            </a:r>
            <a:r>
              <a:rPr lang="fr-FR" dirty="0" smtClean="0"/>
              <a:t>machine</a:t>
            </a:r>
          </a:p>
          <a:p>
            <a:pPr marL="341313" lvl="1"/>
            <a:endParaRPr lang="fr-FR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6251162" y="3230456"/>
            <a:ext cx="5557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cs typeface="Arial" panose="020B0604020202020204" pitchFamily="34" charset="0"/>
              </a:rPr>
              <a:t>Intérêts </a:t>
            </a:r>
            <a:r>
              <a:rPr lang="fr-FR" dirty="0" smtClean="0">
                <a:cs typeface="Arial" panose="020B0604020202020204" pitchFamily="34" charset="0"/>
              </a:rPr>
              <a:t>scientifiques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Enrichir la connaissance sur l’effet Morton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Développer des méthodes numériques efficace pour traiter le phénomène multiphysique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354207" y="3533141"/>
            <a:ext cx="5395317" cy="646331"/>
            <a:chOff x="423464" y="4070262"/>
            <a:chExt cx="5395317" cy="646331"/>
          </a:xfrm>
        </p:grpSpPr>
        <p:sp>
          <p:nvSpPr>
            <p:cNvPr id="51" name="Flèche droite 50"/>
            <p:cNvSpPr/>
            <p:nvPr/>
          </p:nvSpPr>
          <p:spPr>
            <a:xfrm>
              <a:off x="2898202" y="4252423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/>
                <p:cNvSpPr txBox="1"/>
                <p:nvPr/>
              </p:nvSpPr>
              <p:spPr>
                <a:xfrm>
                  <a:off x="3519718" y="4070262"/>
                  <a:ext cx="22990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Plus sensible à l’effet thermique :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52" name="ZoneTexte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718" y="4070262"/>
                  <a:ext cx="2299063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423464" y="4214046"/>
                  <a:ext cx="23466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dirty="0" smtClean="0"/>
                    <a:t>cisaillement </a:t>
                  </a:r>
                  <a:r>
                    <a:rPr lang="fr-FR" dirty="0"/>
                    <a:t>visqueux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64" y="4214046"/>
                  <a:ext cx="23466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58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e 24"/>
          <p:cNvGrpSpPr/>
          <p:nvPr/>
        </p:nvGrpSpPr>
        <p:grpSpPr>
          <a:xfrm>
            <a:off x="499734" y="2868546"/>
            <a:ext cx="5208699" cy="646331"/>
            <a:chOff x="500755" y="3323042"/>
            <a:chExt cx="5208699" cy="646331"/>
          </a:xfrm>
        </p:grpSpPr>
        <p:sp>
          <p:nvSpPr>
            <p:cNvPr id="18" name="Flèche droite 17"/>
            <p:cNvSpPr/>
            <p:nvPr/>
          </p:nvSpPr>
          <p:spPr>
            <a:xfrm>
              <a:off x="2825219" y="3528992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/>
                <p:cNvSpPr/>
                <p:nvPr/>
              </p:nvSpPr>
              <p:spPr>
                <a:xfrm>
                  <a:off x="500755" y="3479912"/>
                  <a:ext cx="19528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dirty="0" smtClean="0"/>
                    <a:t>raideur </a:t>
                  </a:r>
                  <a:r>
                    <a:rPr lang="fr-FR" dirty="0"/>
                    <a:t>de palier </a:t>
                  </a:r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lang="fr-FR" dirty="0"/>
                    <a:t> </a:t>
                  </a:r>
                  <a:endParaRPr lang="fr-FR" dirty="0"/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55" y="3479912"/>
                  <a:ext cx="19528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3" t="-8197" b="-245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3548655" y="3323042"/>
                  <a:ext cx="216079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/>
                    <a:t>moins </a:t>
                  </a:r>
                  <a:r>
                    <a:rPr lang="fr-FR" dirty="0"/>
                    <a:t>sensible au </a:t>
                  </a:r>
                  <a:r>
                    <a:rPr lang="fr-FR" dirty="0"/>
                    <a:t>balourd </a:t>
                  </a:r>
                  <a14:m>
                    <m:oMath xmlns:m="http://schemas.openxmlformats.org/officeDocument/2006/math">
                      <m:r>
                        <a:rPr lang="fr-FR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b="1" i="1" dirty="0">
                          <a:latin typeface="Cambria Math" panose="02040503050406030204" pitchFamily="18" charset="0"/>
                        </a:rPr>
                        <m:t> ↓</m:t>
                      </m:r>
                    </m:oMath>
                  </a14:m>
                  <a:r>
                    <a:rPr lang="fr-FR" b="1" dirty="0"/>
                    <a:t> </a:t>
                  </a:r>
                  <a:endParaRPr lang="fr-FR" b="1" dirty="0"/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655" y="3323042"/>
                  <a:ext cx="2160799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575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31F5-C494-4270-9802-0C6158D256E1}" type="datetime1">
              <a:rPr lang="fr-FR" smtClean="0"/>
              <a:t>14/03/2019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Analyse de l’effet Morton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038084" y="1012124"/>
            <a:ext cx="4331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sz="2400" b="1" kern="1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Introduction : </a:t>
            </a:r>
            <a:r>
              <a:rPr lang="fr-FR" altLang="zh-CN" sz="2400" kern="100" dirty="0" smtClean="0">
                <a:ea typeface="微软雅黑" panose="020B0503020204020204" pitchFamily="34" charset="-122"/>
                <a:cs typeface="Times New Roman" panose="02020603050405020304" pitchFamily="18" charset="0"/>
              </a:rPr>
              <a:t>Contexte industriel</a:t>
            </a:r>
            <a:endParaRPr lang="zh-CN" altLang="zh-CN" sz="2400" kern="10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C85A415-D0AE-46E5-8336-59D55426364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260AD3D-709C-4809-8A00-F98B4F94C710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contribution d’un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  <a:blipFill rotWithShape="0"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2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58103" y="1128058"/>
            <a:ext cx="4717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Enrichir la connaissance sur l’effet Morton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58699" y="1947722"/>
            <a:ext cx="4444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l’effet Morton instable</a:t>
            </a: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0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9B8BE5A-23A9-401E-9F8C-72DF1EEB4E6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579732" y="681197"/>
            <a:ext cx="3442161" cy="2315043"/>
            <a:chOff x="860087" y="1022461"/>
            <a:chExt cx="3890649" cy="2616676"/>
          </a:xfrm>
        </p:grpSpPr>
        <p:pic>
          <p:nvPicPr>
            <p:cNvPr id="16" name="Image 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91530" y="1022461"/>
              <a:ext cx="3361207" cy="2056242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860087" y="3221684"/>
              <a:ext cx="3890649" cy="4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cs typeface="Arial" panose="020B0604020202020204" pitchFamily="34" charset="0"/>
                </a:rPr>
                <a:t>Contact "faible"  entre stator/rotor</a:t>
              </a:r>
              <a:endParaRPr lang="fr-FR" dirty="0"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16988" y="210043"/>
            <a:ext cx="2112424" cy="3471328"/>
            <a:chOff x="543988" y="424020"/>
            <a:chExt cx="2112424" cy="3471328"/>
          </a:xfrm>
        </p:grpSpPr>
        <p:sp>
          <p:nvSpPr>
            <p:cNvPr id="15" name="Rectangle 14"/>
            <p:cNvSpPr/>
            <p:nvPr/>
          </p:nvSpPr>
          <p:spPr>
            <a:xfrm>
              <a:off x="543988" y="424020"/>
              <a:ext cx="21124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fr-FR" dirty="0">
                  <a:cs typeface="Arial" panose="020B0604020202020204" pitchFamily="34" charset="0"/>
                </a:rPr>
                <a:t>Effet </a:t>
              </a:r>
              <a:r>
                <a:rPr lang="fr-FR" dirty="0" smtClean="0">
                  <a:cs typeface="Arial" panose="020B0604020202020204" pitchFamily="34" charset="0"/>
                </a:rPr>
                <a:t>Newkirk</a:t>
              </a:r>
              <a:endParaRPr lang="fr-FR" dirty="0"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988" y="3526016"/>
              <a:ext cx="21124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fr-FR" dirty="0">
                  <a:cs typeface="Arial" panose="020B0604020202020204" pitchFamily="34" charset="0"/>
                </a:rPr>
                <a:t>Effet </a:t>
              </a:r>
              <a:r>
                <a:rPr lang="fr-FR" dirty="0" smtClean="0">
                  <a:cs typeface="Arial" panose="020B0604020202020204" pitchFamily="34" charset="0"/>
                </a:rPr>
                <a:t>Morton</a:t>
              </a:r>
              <a:endParaRPr lang="fr-FR" dirty="0"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79732" y="3864783"/>
            <a:ext cx="3854497" cy="2549252"/>
            <a:chOff x="416988" y="3681371"/>
            <a:chExt cx="4131818" cy="27326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988" y="3681371"/>
              <a:ext cx="4131818" cy="2275967"/>
            </a:xfrm>
            <a:prstGeom prst="rect">
              <a:avLst/>
            </a:prstGeom>
          </p:spPr>
        </p:pic>
        <p:sp>
          <p:nvSpPr>
            <p:cNvPr id="93" name="ZoneTexte 92"/>
            <p:cNvSpPr txBox="1"/>
            <p:nvPr/>
          </p:nvSpPr>
          <p:spPr>
            <a:xfrm>
              <a:off x="465068" y="6044703"/>
              <a:ext cx="4035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cs typeface="Arial" panose="020B0604020202020204" pitchFamily="34" charset="0"/>
                </a:rPr>
                <a:t>Cisaillement visqueux dans film lubrifiant</a:t>
              </a:r>
              <a:endParaRPr lang="fr-FR" dirty="0">
                <a:cs typeface="Arial" panose="020B0604020202020204" pitchFamily="34" charset="0"/>
              </a:endParaRPr>
            </a:p>
          </p:txBody>
        </p:sp>
      </p:grpSp>
      <p:cxnSp>
        <p:nvCxnSpPr>
          <p:cNvPr id="95" name="直接连接符 27"/>
          <p:cNvCxnSpPr/>
          <p:nvPr/>
        </p:nvCxnSpPr>
        <p:spPr>
          <a:xfrm>
            <a:off x="4928191" y="267134"/>
            <a:ext cx="0" cy="6203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e 109"/>
          <p:cNvGrpSpPr/>
          <p:nvPr/>
        </p:nvGrpSpPr>
        <p:grpSpPr>
          <a:xfrm>
            <a:off x="3656646" y="-2310467"/>
            <a:ext cx="6604151" cy="6973483"/>
            <a:chOff x="6404385" y="1446849"/>
            <a:chExt cx="5040000" cy="5321858"/>
          </a:xfrm>
        </p:grpSpPr>
        <p:sp>
          <p:nvSpPr>
            <p:cNvPr id="111" name="Arc 110"/>
            <p:cNvSpPr/>
            <p:nvPr/>
          </p:nvSpPr>
          <p:spPr>
            <a:xfrm>
              <a:off x="6404385" y="1446849"/>
              <a:ext cx="5040000" cy="5040000"/>
            </a:xfrm>
            <a:prstGeom prst="arc">
              <a:avLst>
                <a:gd name="adj1" fmla="val 21548828"/>
                <a:gd name="adj2" fmla="val 5471460"/>
              </a:avLst>
            </a:prstGeom>
            <a:solidFill>
              <a:srgbClr val="9DC3E6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8405569" y="6486849"/>
              <a:ext cx="1728192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Palier</a:t>
              </a:r>
              <a:endParaRPr lang="fr-FR" dirty="0"/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7411158" y="1193256"/>
            <a:ext cx="1940211" cy="2720048"/>
            <a:chOff x="6548210" y="4016596"/>
            <a:chExt cx="1480684" cy="2075822"/>
          </a:xfrm>
        </p:grpSpPr>
        <p:sp>
          <p:nvSpPr>
            <p:cNvPr id="114" name="Arc 113"/>
            <p:cNvSpPr/>
            <p:nvPr/>
          </p:nvSpPr>
          <p:spPr>
            <a:xfrm rot="10033282">
              <a:off x="6582473" y="4628749"/>
              <a:ext cx="1260000" cy="1260000"/>
            </a:xfrm>
            <a:prstGeom prst="arc">
              <a:avLst>
                <a:gd name="adj1" fmla="val 17463835"/>
                <a:gd name="adj2" fmla="val 20425042"/>
              </a:avLst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6588894" y="4332143"/>
              <a:ext cx="1440000" cy="14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6548210" y="5753864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 smtClean="0"/>
                <a:t>Ω</a:t>
              </a:r>
              <a:endParaRPr lang="fr-FR" sz="1600" dirty="0"/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6736007" y="4016596"/>
              <a:ext cx="831450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Rotor</a:t>
              </a:r>
              <a:endParaRPr lang="fr-FR" sz="1400" dirty="0"/>
            </a:p>
          </p:txBody>
        </p:sp>
      </p:grpSp>
      <p:grpSp>
        <p:nvGrpSpPr>
          <p:cNvPr id="124" name="Groupe 123"/>
          <p:cNvGrpSpPr/>
          <p:nvPr/>
        </p:nvGrpSpPr>
        <p:grpSpPr>
          <a:xfrm>
            <a:off x="7781322" y="2161642"/>
            <a:ext cx="1511358" cy="712796"/>
            <a:chOff x="7878456" y="1649583"/>
            <a:chExt cx="1511358" cy="712796"/>
          </a:xfrm>
        </p:grpSpPr>
        <p:grpSp>
          <p:nvGrpSpPr>
            <p:cNvPr id="118" name="Groupe 117"/>
            <p:cNvGrpSpPr/>
            <p:nvPr/>
          </p:nvGrpSpPr>
          <p:grpSpPr>
            <a:xfrm>
              <a:off x="7878456" y="1878425"/>
              <a:ext cx="660490" cy="483954"/>
              <a:chOff x="3548449" y="3247321"/>
              <a:chExt cx="504056" cy="369332"/>
            </a:xfrm>
          </p:grpSpPr>
          <p:sp>
            <p:nvSpPr>
              <p:cNvPr id="119" name="ZoneTexte 118"/>
              <p:cNvSpPr txBox="1"/>
              <p:nvPr/>
            </p:nvSpPr>
            <p:spPr>
              <a:xfrm>
                <a:off x="3548449" y="3247321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O</a:t>
                </a:r>
                <a:r>
                  <a:rPr lang="fr-FR" baseline="-25000" dirty="0" smtClean="0"/>
                  <a:t>r</a:t>
                </a:r>
                <a:endParaRPr lang="fr-FR" baseline="-25000" dirty="0"/>
              </a:p>
            </p:txBody>
          </p:sp>
          <p:cxnSp>
            <p:nvCxnSpPr>
              <p:cNvPr id="120" name="Connecteur droit 119"/>
              <p:cNvCxnSpPr/>
              <p:nvPr/>
            </p:nvCxnSpPr>
            <p:spPr>
              <a:xfrm>
                <a:off x="4016505" y="3336475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120"/>
              <p:cNvCxnSpPr/>
              <p:nvPr/>
            </p:nvCxnSpPr>
            <p:spPr>
              <a:xfrm flipH="1">
                <a:off x="3980505" y="3372475"/>
                <a:ext cx="72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Rectangle 121"/>
            <p:cNvSpPr/>
            <p:nvPr/>
          </p:nvSpPr>
          <p:spPr>
            <a:xfrm rot="20334638">
              <a:off x="9291237" y="1649583"/>
              <a:ext cx="98577" cy="1843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5" name="Groupe 124"/>
          <p:cNvGrpSpPr/>
          <p:nvPr/>
        </p:nvGrpSpPr>
        <p:grpSpPr>
          <a:xfrm>
            <a:off x="8382009" y="1447468"/>
            <a:ext cx="2576529" cy="1116075"/>
            <a:chOff x="8479143" y="935409"/>
            <a:chExt cx="2576529" cy="1116075"/>
          </a:xfrm>
        </p:grpSpPr>
        <p:cxnSp>
          <p:nvCxnSpPr>
            <p:cNvPr id="123" name="Connecteur droit avec flèche 122"/>
            <p:cNvCxnSpPr/>
            <p:nvPr/>
          </p:nvCxnSpPr>
          <p:spPr>
            <a:xfrm flipV="1">
              <a:off x="8479143" y="1251490"/>
              <a:ext cx="2049348" cy="79999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e 127"/>
          <p:cNvGrpSpPr/>
          <p:nvPr/>
        </p:nvGrpSpPr>
        <p:grpSpPr>
          <a:xfrm>
            <a:off x="5082351" y="61561"/>
            <a:ext cx="5263726" cy="3090342"/>
            <a:chOff x="5179485" y="-450498"/>
            <a:chExt cx="5263726" cy="3090342"/>
          </a:xfrm>
        </p:grpSpPr>
        <p:sp>
          <p:nvSpPr>
            <p:cNvPr id="126" name="ZoneTexte 125"/>
            <p:cNvSpPr txBox="1"/>
            <p:nvPr/>
          </p:nvSpPr>
          <p:spPr>
            <a:xfrm>
              <a:off x="8698672" y="418123"/>
              <a:ext cx="1744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Orbite</a:t>
              </a:r>
              <a:endParaRPr lang="fr-FR" sz="1400" dirty="0"/>
            </a:p>
          </p:txBody>
        </p:sp>
        <p:sp>
          <p:nvSpPr>
            <p:cNvPr id="127" name="Arc 126"/>
            <p:cNvSpPr/>
            <p:nvPr/>
          </p:nvSpPr>
          <p:spPr>
            <a:xfrm rot="19200000">
              <a:off x="5179485" y="-450498"/>
              <a:ext cx="4184715" cy="3090342"/>
            </a:xfrm>
            <a:prstGeom prst="arc">
              <a:avLst>
                <a:gd name="adj1" fmla="val 1024850"/>
                <a:gd name="adj2" fmla="val 8363717"/>
              </a:avLst>
            </a:prstGeom>
            <a:ln w="19050">
              <a:solidFill>
                <a:schemeClr val="tx1"/>
              </a:solidFill>
              <a:prstDash val="dash"/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6" name="Groupe 135"/>
          <p:cNvGrpSpPr/>
          <p:nvPr/>
        </p:nvGrpSpPr>
        <p:grpSpPr>
          <a:xfrm>
            <a:off x="6907212" y="910570"/>
            <a:ext cx="3605990" cy="3093327"/>
            <a:chOff x="7004346" y="398511"/>
            <a:chExt cx="3605990" cy="3093327"/>
          </a:xfrm>
        </p:grpSpPr>
        <p:cxnSp>
          <p:nvCxnSpPr>
            <p:cNvPr id="129" name="Connecteur droit 128"/>
            <p:cNvCxnSpPr/>
            <p:nvPr/>
          </p:nvCxnSpPr>
          <p:spPr>
            <a:xfrm flipH="1" flipV="1">
              <a:off x="7004346" y="398511"/>
              <a:ext cx="2859651" cy="3093327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9094619" y="2663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9308072" y="2681935"/>
              <a:ext cx="1302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Point haut</a:t>
              </a:r>
              <a:endParaRPr lang="fr-FR" dirty="0"/>
            </a:p>
          </p:txBody>
        </p:sp>
      </p:grpSp>
      <p:grpSp>
        <p:nvGrpSpPr>
          <p:cNvPr id="139" name="Groupe 138"/>
          <p:cNvGrpSpPr/>
          <p:nvPr/>
        </p:nvGrpSpPr>
        <p:grpSpPr>
          <a:xfrm>
            <a:off x="8341975" y="3356375"/>
            <a:ext cx="1424888" cy="1040202"/>
            <a:chOff x="8439109" y="2844316"/>
            <a:chExt cx="1424888" cy="1040202"/>
          </a:xfrm>
        </p:grpSpPr>
        <p:sp>
          <p:nvSpPr>
            <p:cNvPr id="137" name="ZoneTexte 136"/>
            <p:cNvSpPr txBox="1"/>
            <p:nvPr/>
          </p:nvSpPr>
          <p:spPr>
            <a:xfrm>
              <a:off x="8439109" y="3515186"/>
              <a:ext cx="142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Point chaud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8830863" y="284431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2" name="Groupe 141"/>
          <p:cNvGrpSpPr/>
          <p:nvPr/>
        </p:nvGrpSpPr>
        <p:grpSpPr>
          <a:xfrm>
            <a:off x="7634794" y="1995676"/>
            <a:ext cx="1615529" cy="1144640"/>
            <a:chOff x="7731928" y="1483617"/>
            <a:chExt cx="1615529" cy="1144640"/>
          </a:xfrm>
        </p:grpSpPr>
        <p:sp>
          <p:nvSpPr>
            <p:cNvPr id="140" name="Arc 139"/>
            <p:cNvSpPr/>
            <p:nvPr/>
          </p:nvSpPr>
          <p:spPr>
            <a:xfrm>
              <a:off x="7731928" y="1483617"/>
              <a:ext cx="1293558" cy="1144640"/>
            </a:xfrm>
            <a:prstGeom prst="arc">
              <a:avLst>
                <a:gd name="adj1" fmla="val 20434378"/>
                <a:gd name="adj2" fmla="val 1994850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8968741" y="1988240"/>
              <a:ext cx="378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 smtClean="0"/>
                <a:t>β</a:t>
              </a:r>
              <a:r>
                <a:rPr lang="fr-FR" dirty="0" smtClean="0"/>
                <a:t> </a:t>
              </a:r>
              <a:endParaRPr lang="fr-FR" dirty="0" smtClean="0"/>
            </a:p>
          </p:txBody>
        </p:sp>
      </p:grpSp>
      <p:grpSp>
        <p:nvGrpSpPr>
          <p:cNvPr id="152" name="Groupe 151"/>
          <p:cNvGrpSpPr/>
          <p:nvPr/>
        </p:nvGrpSpPr>
        <p:grpSpPr>
          <a:xfrm>
            <a:off x="7974186" y="2578337"/>
            <a:ext cx="670556" cy="701933"/>
            <a:chOff x="8071320" y="2066278"/>
            <a:chExt cx="670556" cy="701933"/>
          </a:xfrm>
        </p:grpSpPr>
        <p:cxnSp>
          <p:nvCxnSpPr>
            <p:cNvPr id="146" name="Connecteur droit avec flèche 145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Rectangle 146"/>
                <p:cNvSpPr/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47" name="Rectangle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oupe 153"/>
          <p:cNvGrpSpPr/>
          <p:nvPr/>
        </p:nvGrpSpPr>
        <p:grpSpPr>
          <a:xfrm>
            <a:off x="10409171" y="1790515"/>
            <a:ext cx="900760" cy="552314"/>
            <a:chOff x="8486814" y="2066278"/>
            <a:chExt cx="900760" cy="552314"/>
          </a:xfrm>
        </p:grpSpPr>
        <p:cxnSp>
          <p:nvCxnSpPr>
            <p:cNvPr id="155" name="Connecteur droit avec flèche 154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Rectangle 155"/>
                <p:cNvSpPr/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7" name="Connecteur droit 156"/>
          <p:cNvCxnSpPr/>
          <p:nvPr/>
        </p:nvCxnSpPr>
        <p:spPr>
          <a:xfrm flipH="1">
            <a:off x="8422319" y="2338610"/>
            <a:ext cx="2270452" cy="21157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Rectangle 160"/>
              <p:cNvSpPr/>
              <p:nvPr/>
            </p:nvSpPr>
            <p:spPr>
              <a:xfrm>
                <a:off x="10158054" y="2373887"/>
                <a:ext cx="1858714" cy="712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  <a:p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054" y="2373887"/>
                <a:ext cx="1858714" cy="7123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ectangle 186"/>
          <p:cNvSpPr/>
          <p:nvPr/>
        </p:nvSpPr>
        <p:spPr>
          <a:xfrm>
            <a:off x="5352043" y="211151"/>
            <a:ext cx="4414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cs typeface="Arial" panose="020B0604020202020204" pitchFamily="34" charset="0"/>
              </a:rPr>
              <a:t>Origine de vibrations spirales</a:t>
            </a:r>
            <a:endParaRPr lang="fr-FR" dirty="0">
              <a:cs typeface="Arial" panose="020B0604020202020204" pitchFamily="34" charset="0"/>
            </a:endParaRPr>
          </a:p>
        </p:txBody>
      </p:sp>
      <p:sp>
        <p:nvSpPr>
          <p:cNvPr id="189" name="ZoneTexte 188"/>
          <p:cNvSpPr txBox="1"/>
          <p:nvPr/>
        </p:nvSpPr>
        <p:spPr>
          <a:xfrm>
            <a:off x="5597988" y="5380137"/>
            <a:ext cx="600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Force du balourd totale (</a:t>
            </a:r>
            <a:r>
              <a:rPr lang="fr-FR" dirty="0" smtClean="0">
                <a:solidFill>
                  <a:srgbClr val="FF0000"/>
                </a:solidFill>
              </a:rPr>
              <a:t>thermique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rgbClr val="00B050"/>
                </a:solidFill>
              </a:rPr>
              <a:t>original</a:t>
            </a:r>
            <a:r>
              <a:rPr lang="fr-FR" dirty="0" smtClean="0"/>
              <a:t>) modifie les amplitudes et les phases des vibrations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46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123928" y="1954218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Outils numériques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numérique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123928" y="2815026"/>
            <a:ext cx="462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 &amp; Validation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9104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C85A415-D0AE-46E5-8336-59D55426364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59B13217-227F-4280-AB3F-C3F04F8D61A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e 78"/>
          <p:cNvGrpSpPr/>
          <p:nvPr/>
        </p:nvGrpSpPr>
        <p:grpSpPr>
          <a:xfrm>
            <a:off x="6574878" y="1001258"/>
            <a:ext cx="4262484" cy="5626342"/>
            <a:chOff x="4719734" y="1095133"/>
            <a:chExt cx="4262484" cy="5626342"/>
          </a:xfrm>
        </p:grpSpPr>
        <p:grpSp>
          <p:nvGrpSpPr>
            <p:cNvPr id="80" name="Groupe 79"/>
            <p:cNvGrpSpPr/>
            <p:nvPr/>
          </p:nvGrpSpPr>
          <p:grpSpPr>
            <a:xfrm>
              <a:off x="4719734" y="1625894"/>
              <a:ext cx="4188995" cy="2392852"/>
              <a:chOff x="425449" y="1576806"/>
              <a:chExt cx="4049327" cy="2266749"/>
            </a:xfrm>
          </p:grpSpPr>
          <p:graphicFrame>
            <p:nvGraphicFramePr>
              <p:cNvPr id="85" name="Graphique 84"/>
              <p:cNvGraphicFramePr/>
              <p:nvPr>
                <p:extLst>
                  <p:ext uri="{D42A27DB-BD31-4B8C-83A1-F6EECF244321}">
                    <p14:modId xmlns:p14="http://schemas.microsoft.com/office/powerpoint/2010/main" val="2831288237"/>
                  </p:ext>
                </p:extLst>
              </p:nvPr>
            </p:nvGraphicFramePr>
            <p:xfrm>
              <a:off x="425449" y="1576806"/>
              <a:ext cx="4049327" cy="22667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6" name="ZoneTexte 85"/>
              <p:cNvSpPr txBox="1"/>
              <p:nvPr/>
            </p:nvSpPr>
            <p:spPr>
              <a:xfrm>
                <a:off x="904991" y="1743417"/>
                <a:ext cx="787113" cy="2915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Pression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sp>
          <p:nvSpPr>
            <p:cNvPr id="81" name="ZoneTexte 80"/>
            <p:cNvSpPr txBox="1"/>
            <p:nvPr/>
          </p:nvSpPr>
          <p:spPr>
            <a:xfrm>
              <a:off x="5105244" y="1095133"/>
              <a:ext cx="3703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/>
                  </a:solidFill>
                  <a:latin typeface="+mn-lt"/>
                </a:rPr>
                <a:t>Condition du fonctionnement : </a:t>
              </a:r>
            </a:p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+mn-lt"/>
                </a:rPr>
                <a:t>3500 tr/min et 6 </a:t>
              </a:r>
              <a:r>
                <a:rPr lang="fr-FR" sz="1600" b="1" dirty="0" err="1" smtClean="0">
                  <a:solidFill>
                    <a:schemeClr val="tx1"/>
                  </a:solidFill>
                  <a:latin typeface="+mn-lt"/>
                </a:rPr>
                <a:t>kN</a:t>
              </a:r>
              <a:endParaRPr lang="fr-FR" sz="1600" b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82" name="Groupe 81"/>
            <p:cNvGrpSpPr/>
            <p:nvPr/>
          </p:nvGrpSpPr>
          <p:grpSpPr>
            <a:xfrm>
              <a:off x="4719734" y="4027467"/>
              <a:ext cx="4262484" cy="2694008"/>
              <a:chOff x="4459988" y="1576807"/>
              <a:chExt cx="4244817" cy="2532596"/>
            </a:xfrm>
          </p:grpSpPr>
          <p:graphicFrame>
            <p:nvGraphicFramePr>
              <p:cNvPr id="83" name="Graphique 82"/>
              <p:cNvGraphicFramePr/>
              <p:nvPr>
                <p:extLst>
                  <p:ext uri="{D42A27DB-BD31-4B8C-83A1-F6EECF244321}">
                    <p14:modId xmlns:p14="http://schemas.microsoft.com/office/powerpoint/2010/main" val="3209210487"/>
                  </p:ext>
                </p:extLst>
              </p:nvPr>
            </p:nvGraphicFramePr>
            <p:xfrm>
              <a:off x="4459988" y="1576807"/>
              <a:ext cx="4244817" cy="253259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4" name="ZoneTexte 83"/>
              <p:cNvSpPr txBox="1"/>
              <p:nvPr/>
            </p:nvSpPr>
            <p:spPr>
              <a:xfrm>
                <a:off x="5042535" y="3251151"/>
                <a:ext cx="1131436" cy="289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Température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1E46BD3-4B6E-4241-92D7-7DE8EE93B32C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50" name="Groupe 49"/>
          <p:cNvGrpSpPr/>
          <p:nvPr/>
        </p:nvGrpSpPr>
        <p:grpSpPr>
          <a:xfrm>
            <a:off x="2095760" y="1154274"/>
            <a:ext cx="4291968" cy="5461470"/>
            <a:chOff x="188659" y="1107602"/>
            <a:chExt cx="4291968" cy="5461470"/>
          </a:xfrm>
        </p:grpSpPr>
        <p:sp>
          <p:nvSpPr>
            <p:cNvPr id="51" name="ZoneTexte 50"/>
            <p:cNvSpPr txBox="1"/>
            <p:nvPr/>
          </p:nvSpPr>
          <p:spPr>
            <a:xfrm>
              <a:off x="188659" y="1107602"/>
              <a:ext cx="4052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/>
                  </a:solidFill>
                  <a:latin typeface="+mn-lt"/>
                </a:rPr>
                <a:t>Condition du fonctionnement : </a:t>
              </a:r>
              <a:br>
                <a:rPr lang="fr-FR" sz="1600" dirty="0" smtClean="0">
                  <a:solidFill>
                    <a:schemeClr val="tx1"/>
                  </a:solidFill>
                  <a:latin typeface="+mn-lt"/>
                </a:rPr>
              </a:br>
              <a:r>
                <a:rPr lang="fr-FR" sz="1600" b="1" dirty="0" smtClean="0">
                  <a:solidFill>
                    <a:schemeClr val="tx1"/>
                  </a:solidFill>
                  <a:latin typeface="+mn-lt"/>
                </a:rPr>
                <a:t>500 tr/min et 10 </a:t>
              </a:r>
              <a:r>
                <a:rPr lang="fr-FR" sz="1600" b="1" dirty="0" err="1" smtClean="0">
                  <a:solidFill>
                    <a:schemeClr val="tx1"/>
                  </a:solidFill>
                  <a:latin typeface="+mn-lt"/>
                </a:rPr>
                <a:t>kN</a:t>
              </a:r>
              <a:endParaRPr lang="fr-FR" sz="1600" b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188660" y="1608881"/>
              <a:ext cx="4291967" cy="2409865"/>
              <a:chOff x="425450" y="1446339"/>
              <a:chExt cx="4052861" cy="2409865"/>
            </a:xfrm>
          </p:grpSpPr>
          <p:graphicFrame>
            <p:nvGraphicFramePr>
              <p:cNvPr id="56" name="Graphique 55"/>
              <p:cNvGraphicFramePr/>
              <p:nvPr>
                <p:extLst>
                  <p:ext uri="{D42A27DB-BD31-4B8C-83A1-F6EECF244321}">
                    <p14:modId xmlns:p14="http://schemas.microsoft.com/office/powerpoint/2010/main" val="3007996861"/>
                  </p:ext>
                </p:extLst>
              </p:nvPr>
            </p:nvGraphicFramePr>
            <p:xfrm>
              <a:off x="425450" y="1446339"/>
              <a:ext cx="4052861" cy="24098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78" name="ZoneTexte 77"/>
              <p:cNvSpPr txBox="1"/>
              <p:nvPr/>
            </p:nvSpPr>
            <p:spPr>
              <a:xfrm>
                <a:off x="903190" y="1596430"/>
                <a:ext cx="81426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Pression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53" name="Groupe 52"/>
            <p:cNvGrpSpPr/>
            <p:nvPr/>
          </p:nvGrpSpPr>
          <p:grpSpPr>
            <a:xfrm>
              <a:off x="195115" y="4018746"/>
              <a:ext cx="4212023" cy="2550326"/>
              <a:chOff x="4474777" y="1576806"/>
              <a:chExt cx="4212023" cy="2279399"/>
            </a:xfrm>
          </p:grpSpPr>
          <p:graphicFrame>
            <p:nvGraphicFramePr>
              <p:cNvPr id="54" name="Graphique 53"/>
              <p:cNvGraphicFramePr/>
              <p:nvPr>
                <p:extLst>
                  <p:ext uri="{D42A27DB-BD31-4B8C-83A1-F6EECF244321}">
                    <p14:modId xmlns:p14="http://schemas.microsoft.com/office/powerpoint/2010/main" val="1065547953"/>
                  </p:ext>
                </p:extLst>
              </p:nvPr>
            </p:nvGraphicFramePr>
            <p:xfrm>
              <a:off x="4474777" y="1576806"/>
              <a:ext cx="4212023" cy="22793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55" name="ZoneTexte 54"/>
              <p:cNvSpPr txBox="1"/>
              <p:nvPr/>
            </p:nvSpPr>
            <p:spPr>
              <a:xfrm>
                <a:off x="5038660" y="3150003"/>
                <a:ext cx="1136145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Température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8" name="ZoneTexte 7"/>
          <p:cNvSpPr txBox="1"/>
          <p:nvPr/>
        </p:nvSpPr>
        <p:spPr>
          <a:xfrm>
            <a:off x="4116242" y="770858"/>
            <a:ext cx="4023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Extrait des résultats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 le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inférieur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BDC339CF-6036-4A1F-A074-5C358ADBF325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030C6DF-3BD3-438E-B4D2-D45A9FE3E6BC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local des paliers à l’instant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73" r="-3086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2232"/>
          </a:xfrm>
          <a:prstGeom prst="curvedConnector4">
            <a:avLst>
              <a:gd name="adj1" fmla="val 5576"/>
              <a:gd name="adj2" fmla="val 128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3350"/>
            <a:ext cx="2544687" cy="483313"/>
          </a:xfrm>
          <a:prstGeom prst="curvedConnector4">
            <a:avLst>
              <a:gd name="adj1" fmla="val 5576"/>
              <a:gd name="adj2" fmla="val 1587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BC2AABF8-8B16-4975-90ED-FC9971E978B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3289249" y="3091356"/>
            <a:ext cx="621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de comparaison de cette méthode avec l’autre à ajouter.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D6F1A6C-99FA-4D90-A62D-2D14AFFDC45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A074F03-003A-43F5-A022-9117C374B17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2875" y="294714"/>
            <a:ext cx="2951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turbine à vapeur</a:t>
            </a:r>
            <a:endParaRPr lang="fr-FR" sz="2400" dirty="0"/>
          </a:p>
        </p:txBody>
      </p:sp>
      <p:sp>
        <p:nvSpPr>
          <p:cNvPr id="2" name="Flèche droite 1"/>
          <p:cNvSpPr/>
          <p:nvPr/>
        </p:nvSpPr>
        <p:spPr>
          <a:xfrm>
            <a:off x="3683725" y="428208"/>
            <a:ext cx="836023" cy="31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708764" y="294714"/>
            <a:ext cx="1108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Rotor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102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31E3A14-11EB-4991-A999-527C3F0EC2B8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199" y="1029244"/>
            <a:ext cx="848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tire «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35F6DE9-34E0-4668-B24D-BF2679D7E20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6116BAE9-1ACF-404C-AB08-C778353C2C8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404E531F-857E-430A-BDDC-F10EBDB93C6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435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élastique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DD071B5-F722-4321-B248-D7F893C5756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070420D-2689-4501-A520-D0EB0D30A12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522772"/>
            <a:ext cx="1728059" cy="4510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92349" y="2464903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67599" y="3332776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943958" y="3754756"/>
            <a:ext cx="2011041" cy="16384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64496CC1-62D6-4432-88EC-0CD83249F65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8E5E61E0-4FCE-4E6C-B35A-BD92CBA8B36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F10134B-710E-4548-9F80-68B2D8327AC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4080CDF-ADF6-4A60-8998-B90897A1EB3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A074F03-003A-43F5-A022-9117C374B17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2875" y="294714"/>
            <a:ext cx="5572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Exemple : Turbocompresseur [1]</a:t>
            </a:r>
            <a:endParaRPr lang="fr-FR" sz="2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837820" y="971259"/>
            <a:ext cx="3992631" cy="3689366"/>
            <a:chOff x="746380" y="2865607"/>
            <a:chExt cx="3992631" cy="3689366"/>
          </a:xfrm>
        </p:grpSpPr>
        <p:pic>
          <p:nvPicPr>
            <p:cNvPr id="17" name="Image 16"/>
            <p:cNvPicPr/>
            <p:nvPr/>
          </p:nvPicPr>
          <p:blipFill rotWithShape="1">
            <a:blip r:embed="rId3"/>
            <a:srcRect l="48575"/>
            <a:stretch/>
          </p:blipFill>
          <p:spPr>
            <a:xfrm>
              <a:off x="889497" y="2865607"/>
              <a:ext cx="3706395" cy="3324413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746380" y="6093308"/>
              <a:ext cx="3992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>
                  <a:solidFill>
                    <a:srgbClr val="2E75B6"/>
                  </a:solidFill>
                  <a:cs typeface="Times New Roman" panose="02020603050405020304" pitchFamily="18" charset="0"/>
                </a:rPr>
                <a:t>Vibrations </a:t>
              </a:r>
              <a:r>
                <a:rPr lang="fr-FR" sz="2400" b="1" dirty="0">
                  <a:solidFill>
                    <a:srgbClr val="2E75B6"/>
                  </a:solidFill>
                  <a:cs typeface="Times New Roman" panose="02020603050405020304" pitchFamily="18" charset="0"/>
                </a:rPr>
                <a:t>s</a:t>
              </a:r>
              <a:r>
                <a:rPr lang="fr-FR" sz="2400" b="1" dirty="0" smtClean="0">
                  <a:solidFill>
                    <a:srgbClr val="2E75B6"/>
                  </a:solidFill>
                  <a:cs typeface="Times New Roman" panose="02020603050405020304" pitchFamily="18" charset="0"/>
                </a:rPr>
                <a:t>pirales divergente</a:t>
              </a:r>
              <a:endParaRPr lang="fr-FR" sz="2400" b="1" dirty="0">
                <a:solidFill>
                  <a:srgbClr val="2E75B6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5937131" y="2426306"/>
            <a:ext cx="5602780" cy="3911274"/>
            <a:chOff x="6080735" y="2281246"/>
            <a:chExt cx="5302683" cy="3701777"/>
          </a:xfrm>
        </p:grpSpPr>
        <p:pic>
          <p:nvPicPr>
            <p:cNvPr id="19" name="Image 1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80735" y="2281246"/>
              <a:ext cx="5302683" cy="324338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590106" y="5546086"/>
              <a:ext cx="2895983" cy="43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b="1" dirty="0" smtClean="0">
                  <a:solidFill>
                    <a:srgbClr val="2E75B6"/>
                  </a:solidFill>
                  <a:cs typeface="Times New Roman" panose="02020603050405020304" pitchFamily="18" charset="0"/>
                </a:rPr>
                <a:t>Phénomène hystérésis</a:t>
              </a:r>
              <a:endParaRPr lang="fr-FR" sz="2400" b="1" dirty="0">
                <a:solidFill>
                  <a:srgbClr val="2E75B6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6640510" y="282609"/>
            <a:ext cx="4702180" cy="1934205"/>
            <a:chOff x="1481091" y="702398"/>
            <a:chExt cx="9048750" cy="3722132"/>
          </a:xfrm>
        </p:grpSpPr>
        <p:grpSp>
          <p:nvGrpSpPr>
            <p:cNvPr id="29" name="Groupe 28"/>
            <p:cNvGrpSpPr/>
            <p:nvPr/>
          </p:nvGrpSpPr>
          <p:grpSpPr>
            <a:xfrm>
              <a:off x="1481091" y="702398"/>
              <a:ext cx="9048750" cy="3521634"/>
              <a:chOff x="1481091" y="702398"/>
              <a:chExt cx="9048750" cy="3521634"/>
            </a:xfrm>
          </p:grpSpPr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091" y="702398"/>
                <a:ext cx="9048750" cy="3352800"/>
              </a:xfrm>
              <a:prstGeom prst="rect">
                <a:avLst/>
              </a:prstGeom>
            </p:spPr>
          </p:pic>
          <p:sp>
            <p:nvSpPr>
              <p:cNvPr id="35" name="Triangle isocèle 34"/>
              <p:cNvSpPr/>
              <p:nvPr/>
            </p:nvSpPr>
            <p:spPr>
              <a:xfrm>
                <a:off x="3929204" y="2734147"/>
                <a:ext cx="425513" cy="633742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37"/>
              <p:cNvSpPr/>
              <p:nvPr/>
            </p:nvSpPr>
            <p:spPr>
              <a:xfrm>
                <a:off x="7612456" y="2734147"/>
                <a:ext cx="425513" cy="633742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450069" y="3444429"/>
                <a:ext cx="1710356" cy="71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Palier</a:t>
                </a:r>
                <a:endParaRPr lang="fr-FR" dirty="0"/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7129404" y="3513300"/>
                <a:ext cx="1377545" cy="71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Palier</a:t>
                </a:r>
                <a:endParaRPr lang="fr-FR" dirty="0"/>
              </a:p>
            </p:txBody>
          </p:sp>
        </p:grpSp>
        <p:sp>
          <p:nvSpPr>
            <p:cNvPr id="31" name="ZoneTexte 30"/>
            <p:cNvSpPr txBox="1"/>
            <p:nvPr/>
          </p:nvSpPr>
          <p:spPr>
            <a:xfrm>
              <a:off x="8591738" y="4055198"/>
              <a:ext cx="1425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Compresseur</a:t>
              </a:r>
              <a:endParaRPr lang="fr-FR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809184" y="3970498"/>
              <a:ext cx="1192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Détendeur</a:t>
              </a:r>
              <a:endParaRPr lang="fr-FR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0926" y="569124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J.; </a:t>
            </a:r>
            <a:r>
              <a:rPr lang="en-US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Pozivil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 and </a:t>
            </a:r>
            <a:r>
              <a:rPr lang="en-US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Walch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J., "Hot Spots in </a:t>
            </a:r>
            <a:r>
              <a:rPr lang="en-US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Turboexpander</a:t>
            </a:r>
            <a:r>
              <a:rPr 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Bearings: Case History, Stability Analysis, Measurements and Operational Experience," ASME 2008 Turbo Expo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62019" y="4946073"/>
            <a:ext cx="371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Cause suggérée : effet thermique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2172688-E638-4BE8-944F-FF700A250D9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96BBD05-BBA8-4F79-A8EE-7A31CDA8DEA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1966586" y="1350686"/>
            <a:ext cx="9067825" cy="47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26E322A-9E0B-41AF-91F9-C4DB5C7A456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5D343D0-B4DF-48D3-8DFC-49F2C704E29C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D9F02E6-BF75-49E8-BBA2-FE179B948BD6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41BC2212-2A6D-4713-9735-D638B0D27AB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 de l’instabilité du palier circulaire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6798D52-14EC-4101-8507-73473257413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41178" y="1242372"/>
            <a:ext cx="25186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Paramètres 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B966DD9-24F6-4E78-9623-520086B6FCE9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B3D58FD7-ABEC-4759-8BB4-B03176B3A54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BDD759A-C44E-48A3-A2FC-64A9827A333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188EF7C-DD12-4BC3-BB89-8FA87F0922A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804133" y="2008806"/>
            <a:ext cx="4070093" cy="3063153"/>
            <a:chOff x="1091530" y="1022461"/>
            <a:chExt cx="3361207" cy="2529646"/>
          </a:xfrm>
        </p:grpSpPr>
        <p:pic>
          <p:nvPicPr>
            <p:cNvPr id="16" name="Image 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91530" y="1022461"/>
              <a:ext cx="3361207" cy="2056242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1233972" y="3221684"/>
              <a:ext cx="3142881" cy="33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cs typeface="Arial" panose="020B0604020202020204" pitchFamily="34" charset="0"/>
                </a:rPr>
                <a:t>Contact "faible"  entre stator/rotor</a:t>
              </a:r>
              <a:endParaRPr lang="fr-FR" sz="2000" dirty="0"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69865" y="1346793"/>
            <a:ext cx="2398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Wingdings" panose="05000000000000000000" pitchFamily="2" charset="2"/>
              <a:buChar char="q"/>
            </a:pPr>
            <a:r>
              <a:rPr lang="fr-FR" sz="2400" dirty="0">
                <a:cs typeface="Arial" panose="020B0604020202020204" pitchFamily="34" charset="0"/>
              </a:rPr>
              <a:t>Effet </a:t>
            </a:r>
            <a:r>
              <a:rPr lang="fr-FR" sz="2400" dirty="0" smtClean="0">
                <a:cs typeface="Arial" panose="020B0604020202020204" pitchFamily="34" charset="0"/>
              </a:rPr>
              <a:t>Newkirk</a:t>
            </a:r>
            <a:endParaRPr lang="fr-FR" sz="2400" dirty="0"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2481" y="1279345"/>
            <a:ext cx="211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q"/>
            </a:pPr>
            <a:r>
              <a:rPr lang="fr-FR" sz="2400" dirty="0">
                <a:cs typeface="Arial" panose="020B0604020202020204" pitchFamily="34" charset="0"/>
              </a:rPr>
              <a:t>Effet </a:t>
            </a:r>
            <a:r>
              <a:rPr lang="fr-FR" sz="2400" dirty="0" smtClean="0">
                <a:cs typeface="Arial" panose="020B0604020202020204" pitchFamily="34" charset="0"/>
              </a:rPr>
              <a:t>Morton</a:t>
            </a:r>
            <a:endParaRPr lang="fr-FR" sz="2400" dirty="0">
              <a:cs typeface="Arial" panose="020B0604020202020204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33663" y="1741010"/>
            <a:ext cx="5123990" cy="3330949"/>
            <a:chOff x="416988" y="3681371"/>
            <a:chExt cx="4131818" cy="26859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988" y="3681371"/>
              <a:ext cx="4131818" cy="2275967"/>
            </a:xfrm>
            <a:prstGeom prst="rect">
              <a:avLst/>
            </a:prstGeom>
          </p:spPr>
        </p:pic>
        <p:sp>
          <p:nvSpPr>
            <p:cNvPr id="93" name="ZoneTexte 92"/>
            <p:cNvSpPr txBox="1"/>
            <p:nvPr/>
          </p:nvSpPr>
          <p:spPr>
            <a:xfrm>
              <a:off x="682136" y="6044703"/>
              <a:ext cx="3601519" cy="322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cs typeface="Arial" panose="020B0604020202020204" pitchFamily="34" charset="0"/>
                </a:rPr>
                <a:t>Cisaillement visqueux dans film lubrifiant</a:t>
              </a:r>
              <a:endParaRPr lang="fr-FR" sz="2000" dirty="0">
                <a:cs typeface="Arial" panose="020B0604020202020204" pitchFamily="34" charset="0"/>
              </a:endParaRPr>
            </a:p>
          </p:txBody>
        </p:sp>
      </p:grpSp>
      <p:sp>
        <p:nvSpPr>
          <p:cNvPr id="56" name="ZoneTexte 55"/>
          <p:cNvSpPr txBox="1"/>
          <p:nvPr/>
        </p:nvSpPr>
        <p:spPr>
          <a:xfrm>
            <a:off x="542875" y="294714"/>
            <a:ext cx="949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Instabilités (thermiques) liées aux vibrations synchrones</a:t>
            </a:r>
          </a:p>
        </p:txBody>
      </p:sp>
    </p:spTree>
    <p:extLst>
      <p:ext uri="{BB962C8B-B14F-4D97-AF65-F5344CB8AC3E}">
        <p14:creationId xmlns:p14="http://schemas.microsoft.com/office/powerpoint/2010/main" val="18998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4B96D05-8B18-4588-A594-D35FAB00F52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la différence de température est corrélée avec celles des amplitudes de vibration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syncrhone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chaud est retardé par rapport au point haut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8B04DEC-CE91-4310-80FF-DC03BEEBD298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446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Différence se trouve au début de la simulation à cause de la non-considération du démarrage dans la simulation.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reste stable, mais l’augmentation de différence de température au rotor et celles des amplitudes de vibrations sont soulignées.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Bonne cohérence globale sur la comparaison des résultats numériques/expérimentaux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186143" y="5109491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1B1EBFC-8C89-43BA-B999-616EDE80624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549290" y="1087377"/>
            <a:ext cx="7901985" cy="4462648"/>
            <a:chOff x="3586868" y="558171"/>
            <a:chExt cx="7901985" cy="4462648"/>
          </a:xfrm>
        </p:grpSpPr>
        <p:sp>
          <p:nvSpPr>
            <p:cNvPr id="3" name="Rectangle 2"/>
            <p:cNvSpPr/>
            <p:nvPr/>
          </p:nvSpPr>
          <p:spPr>
            <a:xfrm>
              <a:off x="3701472" y="2083014"/>
              <a:ext cx="18230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de l’analyse de la stabilité de EM</a:t>
              </a:r>
            </a:p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(coefficients d’influences)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335994" y="2360013"/>
              <a:ext cx="217602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</a:t>
              </a:r>
              <a:r>
                <a:rPr lang="fr-F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rotor court de 430mm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75496" y="1908035"/>
              <a:ext cx="22133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Comparaison du module des coefficients d’influence dans la littérature avec le rotor court de 430mm</a:t>
              </a:r>
            </a:p>
          </p:txBody>
        </p:sp>
        <p:sp>
          <p:nvSpPr>
            <p:cNvPr id="12" name="Rounded Rectangle 24"/>
            <p:cNvSpPr/>
            <p:nvPr/>
          </p:nvSpPr>
          <p:spPr>
            <a:xfrm>
              <a:off x="3586868" y="1657129"/>
              <a:ext cx="2099948" cy="220088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" name="Rounded Rectangle 24"/>
            <p:cNvSpPr/>
            <p:nvPr/>
          </p:nvSpPr>
          <p:spPr>
            <a:xfrm>
              <a:off x="6335994" y="1657129"/>
              <a:ext cx="2099948" cy="220088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Rounded Rectangle 24"/>
            <p:cNvSpPr/>
            <p:nvPr/>
          </p:nvSpPr>
          <p:spPr>
            <a:xfrm>
              <a:off x="9103028" y="1671110"/>
              <a:ext cx="2385825" cy="222817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4454285" y="2715025"/>
              <a:ext cx="3041673" cy="2305794"/>
            </a:xfrm>
            <a:prstGeom prst="arc">
              <a:avLst>
                <a:gd name="adj1" fmla="val 10804886"/>
                <a:gd name="adj2" fmla="val 21595809"/>
              </a:avLst>
            </a:prstGeom>
            <a:ln w="28575">
              <a:solidFill>
                <a:schemeClr val="accent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Arc 19"/>
            <p:cNvSpPr/>
            <p:nvPr/>
          </p:nvSpPr>
          <p:spPr>
            <a:xfrm>
              <a:off x="7385968" y="558171"/>
              <a:ext cx="3110481" cy="2125806"/>
            </a:xfrm>
            <a:prstGeom prst="arc">
              <a:avLst>
                <a:gd name="adj1" fmla="val 10737355"/>
                <a:gd name="adj2" fmla="val 90227"/>
              </a:avLst>
            </a:prstGeom>
            <a:ln w="28575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564F1690-79A1-424F-8421-5C86F49CD6B5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contribution d’un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  <a:blipFill rotWithShape="0"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56FCEBF-4944-493B-89AB-5538FFE8F74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341787" cy="1649995"/>
            <a:chOff x="2801069" y="2526917"/>
            <a:chExt cx="3341787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89843" y="2718010"/>
              <a:ext cx="2853013" cy="1180465"/>
              <a:chOff x="9441566" y="1420233"/>
              <a:chExt cx="2853013" cy="13443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82784" y="1759674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784" y="1759674"/>
                    <a:ext cx="1007007" cy="5198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441566" y="2343951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1566" y="2343951"/>
                    <a:ext cx="1376531" cy="42059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482784" y="1420233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784" y="1420233"/>
                    <a:ext cx="2811795" cy="42059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05342"/>
            <a:chOff x="7401054" y="3184961"/>
            <a:chExt cx="3244799" cy="1305342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73565"/>
              <a:chOff x="7401054" y="3184961"/>
              <a:chExt cx="3244799" cy="773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8472340" y="3581756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2340" y="3581756"/>
                    <a:ext cx="1417055" cy="37677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13" r="-1717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689210" y="4042232"/>
                  <a:ext cx="1457066" cy="4480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210" y="4042232"/>
                  <a:ext cx="1457066" cy="44807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10" b="-54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8E12BCB-39EF-4BB8-A35F-EC8651BFADD9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C950D9C-B320-47AE-88AD-8AD386DDF316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1.24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8890F53-802F-4995-9BF5-4697FF05D6B0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D65983E-D2F5-44D8-8F50-5FDAAAE3BA5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565B2E96-C768-484B-B0C8-60729C9D56F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175N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188EF7C-DD12-4BC3-BB89-8FA87F0922A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42875" y="294714"/>
            <a:ext cx="57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Explication sur vibrations spirales</a:t>
            </a:r>
            <a:endParaRPr lang="fr-FR" sz="3200" dirty="0"/>
          </a:p>
        </p:txBody>
      </p:sp>
      <p:sp>
        <p:nvSpPr>
          <p:cNvPr id="2" name="Rectangle 1"/>
          <p:cNvSpPr/>
          <p:nvPr/>
        </p:nvSpPr>
        <p:spPr>
          <a:xfrm>
            <a:off x="2425290" y="1040854"/>
            <a:ext cx="7165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changement </a:t>
            </a:r>
            <a:r>
              <a:rPr lang="fr-FR" sz="2000" dirty="0"/>
              <a:t>de </a:t>
            </a:r>
            <a:r>
              <a:rPr lang="fr-FR" sz="2000" dirty="0" smtClean="0"/>
              <a:t>l’amplitude et de l’phase des vibrations synchrones</a:t>
            </a:r>
            <a:endParaRPr lang="fr-FR" sz="2000" dirty="0"/>
          </a:p>
        </p:txBody>
      </p:sp>
      <p:grpSp>
        <p:nvGrpSpPr>
          <p:cNvPr id="51" name="Groupe 50"/>
          <p:cNvGrpSpPr/>
          <p:nvPr/>
        </p:nvGrpSpPr>
        <p:grpSpPr>
          <a:xfrm>
            <a:off x="-2260444" y="-1610068"/>
            <a:ext cx="6604151" cy="6973483"/>
            <a:chOff x="6404385" y="1446849"/>
            <a:chExt cx="5040000" cy="5321858"/>
          </a:xfrm>
        </p:grpSpPr>
        <p:sp>
          <p:nvSpPr>
            <p:cNvPr id="52" name="Arc 51"/>
            <p:cNvSpPr/>
            <p:nvPr/>
          </p:nvSpPr>
          <p:spPr>
            <a:xfrm>
              <a:off x="6404385" y="1446849"/>
              <a:ext cx="5040000" cy="5040000"/>
            </a:xfrm>
            <a:prstGeom prst="arc">
              <a:avLst>
                <a:gd name="adj1" fmla="val 21548828"/>
                <a:gd name="adj2" fmla="val 5471460"/>
              </a:avLst>
            </a:prstGeom>
            <a:solidFill>
              <a:srgbClr val="9DC3E6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8405569" y="6486849"/>
              <a:ext cx="1728192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Palier</a:t>
              </a:r>
              <a:endParaRPr lang="fr-FR" dirty="0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494068" y="1893655"/>
            <a:ext cx="1940211" cy="2720048"/>
            <a:chOff x="6548210" y="4016596"/>
            <a:chExt cx="1480684" cy="2075822"/>
          </a:xfrm>
        </p:grpSpPr>
        <p:sp>
          <p:nvSpPr>
            <p:cNvPr id="55" name="Arc 54"/>
            <p:cNvSpPr/>
            <p:nvPr/>
          </p:nvSpPr>
          <p:spPr>
            <a:xfrm rot="10033282">
              <a:off x="6582473" y="4628749"/>
              <a:ext cx="1260000" cy="1260000"/>
            </a:xfrm>
            <a:prstGeom prst="arc">
              <a:avLst>
                <a:gd name="adj1" fmla="val 17463835"/>
                <a:gd name="adj2" fmla="val 20425042"/>
              </a:avLst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/>
            <p:cNvSpPr/>
            <p:nvPr/>
          </p:nvSpPr>
          <p:spPr>
            <a:xfrm>
              <a:off x="6588894" y="4332143"/>
              <a:ext cx="1440000" cy="14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6548210" y="5753864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 smtClean="0"/>
                <a:t>Ω</a:t>
              </a:r>
              <a:endParaRPr lang="fr-FR" sz="1600" dirty="0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6736007" y="4016596"/>
              <a:ext cx="831450" cy="2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Rotor</a:t>
              </a:r>
              <a:endParaRPr lang="fr-FR" sz="1400" dirty="0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864232" y="2862041"/>
            <a:ext cx="1511358" cy="712796"/>
            <a:chOff x="7878456" y="1649583"/>
            <a:chExt cx="1511358" cy="712796"/>
          </a:xfrm>
        </p:grpSpPr>
        <p:grpSp>
          <p:nvGrpSpPr>
            <p:cNvPr id="61" name="Groupe 60"/>
            <p:cNvGrpSpPr/>
            <p:nvPr/>
          </p:nvGrpSpPr>
          <p:grpSpPr>
            <a:xfrm>
              <a:off x="7878456" y="1878425"/>
              <a:ext cx="660490" cy="483954"/>
              <a:chOff x="3548449" y="3247321"/>
              <a:chExt cx="504056" cy="369332"/>
            </a:xfrm>
          </p:grpSpPr>
          <p:sp>
            <p:nvSpPr>
              <p:cNvPr id="63" name="ZoneTexte 62"/>
              <p:cNvSpPr txBox="1"/>
              <p:nvPr/>
            </p:nvSpPr>
            <p:spPr>
              <a:xfrm>
                <a:off x="3548449" y="3247321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O</a:t>
                </a:r>
                <a:r>
                  <a:rPr lang="fr-FR" baseline="-25000" dirty="0" smtClean="0"/>
                  <a:t>r</a:t>
                </a:r>
                <a:endParaRPr lang="fr-FR" baseline="-25000" dirty="0"/>
              </a:p>
            </p:txBody>
          </p:sp>
          <p:cxnSp>
            <p:nvCxnSpPr>
              <p:cNvPr id="64" name="Connecteur droit 63"/>
              <p:cNvCxnSpPr/>
              <p:nvPr/>
            </p:nvCxnSpPr>
            <p:spPr>
              <a:xfrm>
                <a:off x="4016505" y="3336475"/>
                <a:ext cx="0" cy="720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 flipH="1">
                <a:off x="3980505" y="3372475"/>
                <a:ext cx="72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/>
            <p:cNvSpPr/>
            <p:nvPr/>
          </p:nvSpPr>
          <p:spPr>
            <a:xfrm rot="20334638">
              <a:off x="9291237" y="1649583"/>
              <a:ext cx="98577" cy="1843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2464919" y="2147867"/>
            <a:ext cx="2576529" cy="1116075"/>
            <a:chOff x="8479143" y="935409"/>
            <a:chExt cx="2576529" cy="1116075"/>
          </a:xfrm>
        </p:grpSpPr>
        <p:cxnSp>
          <p:nvCxnSpPr>
            <p:cNvPr id="67" name="Connecteur droit avec flèche 66"/>
            <p:cNvCxnSpPr/>
            <p:nvPr/>
          </p:nvCxnSpPr>
          <p:spPr>
            <a:xfrm flipV="1">
              <a:off x="8479143" y="1251490"/>
              <a:ext cx="2049348" cy="79999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/>
                <p:cNvSpPr/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0774" y="935409"/>
                  <a:ext cx="564898" cy="4346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e 68"/>
          <p:cNvGrpSpPr/>
          <p:nvPr/>
        </p:nvGrpSpPr>
        <p:grpSpPr>
          <a:xfrm>
            <a:off x="-834739" y="761960"/>
            <a:ext cx="5263726" cy="3090342"/>
            <a:chOff x="5179485" y="-450498"/>
            <a:chExt cx="5263726" cy="3090342"/>
          </a:xfrm>
        </p:grpSpPr>
        <p:sp>
          <p:nvSpPr>
            <p:cNvPr id="70" name="ZoneTexte 69"/>
            <p:cNvSpPr txBox="1"/>
            <p:nvPr/>
          </p:nvSpPr>
          <p:spPr>
            <a:xfrm>
              <a:off x="8698672" y="418123"/>
              <a:ext cx="1744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Orbite</a:t>
              </a:r>
              <a:endParaRPr lang="fr-FR" sz="1400" dirty="0"/>
            </a:p>
          </p:txBody>
        </p:sp>
        <p:sp>
          <p:nvSpPr>
            <p:cNvPr id="71" name="Arc 70"/>
            <p:cNvSpPr/>
            <p:nvPr/>
          </p:nvSpPr>
          <p:spPr>
            <a:xfrm rot="19200000">
              <a:off x="5179485" y="-450498"/>
              <a:ext cx="4184715" cy="3090342"/>
            </a:xfrm>
            <a:prstGeom prst="arc">
              <a:avLst>
                <a:gd name="adj1" fmla="val 1024850"/>
                <a:gd name="adj2" fmla="val 8363717"/>
              </a:avLst>
            </a:prstGeom>
            <a:ln w="19050">
              <a:solidFill>
                <a:schemeClr val="tx1"/>
              </a:solidFill>
              <a:prstDash val="dash"/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2" name="Groupe 71"/>
          <p:cNvGrpSpPr/>
          <p:nvPr/>
        </p:nvGrpSpPr>
        <p:grpSpPr>
          <a:xfrm>
            <a:off x="990122" y="1610969"/>
            <a:ext cx="3605990" cy="3093327"/>
            <a:chOff x="7004346" y="398511"/>
            <a:chExt cx="3605990" cy="3093327"/>
          </a:xfrm>
        </p:grpSpPr>
        <p:cxnSp>
          <p:nvCxnSpPr>
            <p:cNvPr id="73" name="Connecteur droit 72"/>
            <p:cNvCxnSpPr/>
            <p:nvPr/>
          </p:nvCxnSpPr>
          <p:spPr>
            <a:xfrm flipH="1" flipV="1">
              <a:off x="7004346" y="398511"/>
              <a:ext cx="2859651" cy="3093327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/>
          </p:nvSpPr>
          <p:spPr>
            <a:xfrm>
              <a:off x="9094619" y="2663661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9308072" y="2681935"/>
              <a:ext cx="1302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Point haut</a:t>
              </a:r>
              <a:endParaRPr lang="fr-FR" dirty="0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2424885" y="4056774"/>
            <a:ext cx="1424888" cy="1040202"/>
            <a:chOff x="8439109" y="2844316"/>
            <a:chExt cx="1424888" cy="1040202"/>
          </a:xfrm>
        </p:grpSpPr>
        <p:sp>
          <p:nvSpPr>
            <p:cNvPr id="77" name="ZoneTexte 76"/>
            <p:cNvSpPr txBox="1"/>
            <p:nvPr/>
          </p:nvSpPr>
          <p:spPr>
            <a:xfrm>
              <a:off x="8439109" y="3515186"/>
              <a:ext cx="142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Point chaud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78" name="Ellipse 77"/>
            <p:cNvSpPr/>
            <p:nvPr/>
          </p:nvSpPr>
          <p:spPr>
            <a:xfrm>
              <a:off x="8830863" y="284431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1717704" y="2696075"/>
            <a:ext cx="1615529" cy="1144640"/>
            <a:chOff x="7731928" y="1483617"/>
            <a:chExt cx="1615529" cy="1144640"/>
          </a:xfrm>
        </p:grpSpPr>
        <p:sp>
          <p:nvSpPr>
            <p:cNvPr id="80" name="Arc 79"/>
            <p:cNvSpPr/>
            <p:nvPr/>
          </p:nvSpPr>
          <p:spPr>
            <a:xfrm>
              <a:off x="7731928" y="1483617"/>
              <a:ext cx="1293558" cy="1144640"/>
            </a:xfrm>
            <a:prstGeom prst="arc">
              <a:avLst>
                <a:gd name="adj1" fmla="val 20434378"/>
                <a:gd name="adj2" fmla="val 1994850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8968741" y="1988240"/>
              <a:ext cx="378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 smtClean="0"/>
                <a:t>β</a:t>
              </a:r>
              <a:r>
                <a:rPr lang="fr-FR" dirty="0" smtClean="0"/>
                <a:t> </a:t>
              </a:r>
              <a:endParaRPr lang="fr-FR" dirty="0" smtClean="0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2057096" y="3278736"/>
            <a:ext cx="670556" cy="701933"/>
            <a:chOff x="8071320" y="2066278"/>
            <a:chExt cx="670556" cy="701933"/>
          </a:xfrm>
        </p:grpSpPr>
        <p:cxnSp>
          <p:nvCxnSpPr>
            <p:cNvPr id="83" name="Connecteur droit avec flèche 82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/>
                <p:cNvSpPr/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20" y="2332835"/>
                  <a:ext cx="650434" cy="43537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e 84"/>
          <p:cNvGrpSpPr/>
          <p:nvPr/>
        </p:nvGrpSpPr>
        <p:grpSpPr>
          <a:xfrm>
            <a:off x="4492081" y="2490914"/>
            <a:ext cx="900760" cy="552314"/>
            <a:chOff x="8486814" y="2066278"/>
            <a:chExt cx="900760" cy="552314"/>
          </a:xfrm>
        </p:grpSpPr>
        <p:cxnSp>
          <p:nvCxnSpPr>
            <p:cNvPr id="86" name="Connecteur droit avec flèche 85"/>
            <p:cNvCxnSpPr/>
            <p:nvPr/>
          </p:nvCxnSpPr>
          <p:spPr>
            <a:xfrm>
              <a:off x="8486814" y="2066278"/>
              <a:ext cx="255062" cy="525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angle 86"/>
                <p:cNvSpPr/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140" y="2183216"/>
                  <a:ext cx="650434" cy="43537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Connecteur droit 87"/>
          <p:cNvCxnSpPr/>
          <p:nvPr/>
        </p:nvCxnSpPr>
        <p:spPr>
          <a:xfrm flipH="1">
            <a:off x="2505229" y="3039009"/>
            <a:ext cx="2270452" cy="21157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/>
              <p:cNvSpPr/>
              <p:nvPr/>
            </p:nvSpPr>
            <p:spPr>
              <a:xfrm>
                <a:off x="4240964" y="3074286"/>
                <a:ext cx="1858714" cy="712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  <a:p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964" y="3074286"/>
                <a:ext cx="1858714" cy="7123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1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4979FD89-059D-4A47-BDC4-1EB499164E1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140HZ (8400tr/min)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B36DE0E0-9186-4619-8502-5FF94E3196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78F4025B-D9EC-4B31-9517-52A8D745CA1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imposé au disque en porte à faux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A60175E-A95F-4B8B-B858-1EBB71F7338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7500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50°C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D115DB0-9D98-4FF3-B6F9-4CB183E9AEE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4" y="4541371"/>
            <a:ext cx="37924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des amplitudes diverge pour le balourd mécanique de 140 g.mm imposé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stable pour le balourd mécanique de 120 g.mm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A788D1C5-468A-48DC-80E7-5A19DB41AAC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1" y="5078463"/>
            <a:ext cx="104435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moyenne et la différence de la température au rotor divergent pour le balourd mécanique de 140 g.mm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différence de la température corrélée avec les amplitudes de vibrations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1C8D46E5-D6DC-4E7B-B193-D91A04DF4AC5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atteins 6600 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en arrêt à partir de t=114s après le contact.</a:t>
            </a: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441B7464-671E-4934-B1B0-D4C772599CA9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9"/>
          <p:cNvSpPr/>
          <p:nvPr/>
        </p:nvSpPr>
        <p:spPr>
          <a:xfrm>
            <a:off x="5123928" y="2924568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63015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9"/>
          <p:cNvSpPr/>
          <p:nvPr/>
        </p:nvSpPr>
        <p:spPr>
          <a:xfrm>
            <a:off x="5063015" y="1928213"/>
            <a:ext cx="5622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numérique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9D31A80-183D-489F-B2A7-40566212A89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Enrichir la connaissance sur l’effet 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566300" y="4053753"/>
            <a:ext cx="3512198" cy="1887510"/>
            <a:chOff x="1482510" y="3939455"/>
            <a:chExt cx="3512198" cy="1887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482510" y="4899948"/>
                  <a:ext cx="351219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 principal contributeur de EM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510" y="4899948"/>
                  <a:ext cx="3512198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684"/>
            <a:ext cx="3099938" cy="2346936"/>
            <a:chOff x="8367813" y="901684"/>
            <a:chExt cx="3099938" cy="2346936"/>
          </a:xfrm>
        </p:grpSpPr>
        <p:sp>
          <p:nvSpPr>
            <p:cNvPr id="20" name="Rectangle 19"/>
            <p:cNvSpPr/>
            <p:nvPr/>
          </p:nvSpPr>
          <p:spPr>
            <a:xfrm>
              <a:off x="8736246" y="90168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13901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Méthode adapté à l’exploitation industrielle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13901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1569" b="-21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29718D22-7948-4E4E-8348-568F01D358CC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industries 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/>
              <p:cNvSpPr/>
              <p:nvPr/>
            </p:nvSpPr>
            <p:spPr>
              <a:xfrm>
                <a:off x="392832" y="320308"/>
                <a:ext cx="120383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fr-FR" sz="3200" dirty="0"/>
                  <a:t>Description </a:t>
                </a:r>
                <a:r>
                  <a:rPr lang="fr-FR" sz="3200" dirty="0" smtClean="0"/>
                  <a:t>de </a:t>
                </a:r>
                <a:r>
                  <a:rPr lang="fr-FR" sz="3200" dirty="0"/>
                  <a:t>l’effet Morton par les coefficients d’influence </a:t>
                </a:r>
                <a14:m>
                  <m:oMath xmlns:m="http://schemas.openxmlformats.org/officeDocument/2006/math">
                    <m:r>
                      <a:rPr lang="fr-FR" sz="3200" dirty="0"/>
                      <m:t>𝑨</m:t>
                    </m:r>
                    <m:r>
                      <a:rPr lang="fr-FR" sz="3200" dirty="0"/>
                      <m:t>,</m:t>
                    </m:r>
                    <m:r>
                      <a:rPr lang="fr-FR" sz="3200" dirty="0"/>
                      <m:t>𝑩</m:t>
                    </m:r>
                    <m:r>
                      <a:rPr lang="fr-FR" sz="3200" dirty="0"/>
                      <m:t>,</m:t>
                    </m:r>
                    <m:r>
                      <a:rPr lang="fr-FR" sz="3200" dirty="0"/>
                      <m:t>𝑪</m:t>
                    </m:r>
                  </m:oMath>
                </a14:m>
                <a:endParaRPr lang="fr-FR" sz="3200" dirty="0"/>
              </a:p>
            </p:txBody>
          </p:sp>
        </mc:Choice>
        <mc:Fallback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32" y="320308"/>
                <a:ext cx="12038354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266" t="-12632" b="-3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014695"/>
                  </p:ext>
                </p:extLst>
              </p:nvPr>
            </p:nvGraphicFramePr>
            <p:xfrm>
              <a:off x="938979" y="1028244"/>
              <a:ext cx="10620996" cy="28346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94113"/>
                    <a:gridCol w="4065348"/>
                    <a:gridCol w="466153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Coefficient d’influence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Description de l’effet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Définition mathématique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fr-FR" dirty="0" smtClean="0"/>
                            <a:t> </a:t>
                          </a:r>
                          <a:r>
                            <a:rPr lang="fr-FR" i="0" dirty="0" smtClean="0">
                              <a:latin typeface="+mj-lt"/>
                            </a:rPr>
                            <a:t>[µm/(g.mm)]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Influence</a:t>
                          </a:r>
                          <a:r>
                            <a:rPr lang="fr-FR" baseline="0" dirty="0" smtClean="0"/>
                            <a:t> du </a:t>
                          </a:r>
                          <a:r>
                            <a:rPr lang="fr-FR" b="1" baseline="0" dirty="0" smtClean="0"/>
                            <a:t>b</a:t>
                          </a:r>
                          <a:r>
                            <a:rPr lang="fr-FR" b="1" dirty="0" smtClean="0"/>
                            <a:t>alourd</a:t>
                          </a:r>
                          <a:r>
                            <a:rPr lang="fr-FR" b="1" baseline="0" dirty="0" smtClean="0"/>
                            <a:t> total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baseline="0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fr-FR" b="0" dirty="0" smtClean="0"/>
                            <a:t> sur le </a:t>
                          </a:r>
                          <a:r>
                            <a:rPr lang="fr-FR" b="1" dirty="0" smtClean="0"/>
                            <a:t>niveau vibratoire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endParaRPr lang="fr-FR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fr-FR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1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fr-FR" sz="1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fr-FR" sz="1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oMath>
                          </a14:m>
                          <a:r>
                            <a:rPr lang="fr-FR" dirty="0" smtClean="0"/>
                            <a:t> 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[°C/µm]</a:t>
                          </a:r>
                          <a:endParaRPr lang="fr-FR" b="0" dirty="0" smtClean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Influence</a:t>
                          </a:r>
                          <a:r>
                            <a:rPr lang="fr-FR" baseline="0" dirty="0" smtClean="0"/>
                            <a:t> du </a:t>
                          </a:r>
                          <a:r>
                            <a:rPr lang="fr-FR" b="1" dirty="0" smtClean="0"/>
                            <a:t>niveau vibratoire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fr-FR" b="0" dirty="0" smtClean="0"/>
                            <a:t> </a:t>
                          </a:r>
                          <a:r>
                            <a:rPr lang="fr-FR" baseline="0" dirty="0" smtClean="0"/>
                            <a:t> sur </a:t>
                          </a:r>
                          <a:r>
                            <a:rPr lang="fr-FR" b="1" baseline="0" dirty="0" smtClean="0"/>
                            <a:t>la différence de température </a:t>
                          </a:r>
                          <a:r>
                            <a:rPr lang="fr-FR" baseline="0" dirty="0" smtClean="0"/>
                            <a:t>au rotor </a:t>
                          </a:r>
                          <a14:m>
                            <m:oMath xmlns:m="http://schemas.openxmlformats.org/officeDocument/2006/math"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0" dirty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1" i="1" dirty="0" smtClean="0">
                                  <a:solidFill>
                                    <a:srgbClr val="2E75B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r>
                            <a:rPr lang="fr-FR" dirty="0" smtClean="0">
                              <a:solidFill>
                                <a:srgbClr val="2E75B6"/>
                              </a:solidFill>
                            </a:rPr>
                            <a:t> 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[(g</a:t>
                          </a:r>
                          <a:r>
                            <a:rPr lang="fr-FR" b="0" i="0" dirty="0" smtClean="0">
                              <a:latin typeface="+mj-lt"/>
                              <a:ea typeface="Cambria Math" panose="02040503050406030204" pitchFamily="18" charset="0"/>
                            </a:rPr>
                            <a:t>∙</a:t>
                          </a:r>
                          <a:r>
                            <a:rPr lang="fr-FR" b="0" i="0" dirty="0" smtClean="0">
                              <a:latin typeface="+mj-lt"/>
                            </a:rPr>
                            <a:t>mm)/°C]</a:t>
                          </a:r>
                          <a:endParaRPr lang="fr-FR" b="0" dirty="0" smtClean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Relation entre le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b="1" baseline="0" dirty="0" smtClean="0"/>
                            <a:t>balourd thermique </a:t>
                          </a:r>
                          <a:r>
                            <a:rPr lang="fr-FR" baseline="0" dirty="0" smtClean="0"/>
                            <a:t>généré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baseline="0" dirty="0" smtClean="0"/>
                            <a:t> et </a:t>
                          </a:r>
                          <a:r>
                            <a:rPr lang="fr-FR" b="0" baseline="0" dirty="0" smtClean="0"/>
                            <a:t>la </a:t>
                          </a:r>
                          <a:r>
                            <a:rPr lang="fr-FR" b="1" baseline="0" dirty="0" smtClean="0"/>
                            <a:t>différence de température</a:t>
                          </a:r>
                          <a:r>
                            <a:rPr lang="fr-FR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1" i="0" dirty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014695"/>
                  </p:ext>
                </p:extLst>
              </p:nvPr>
            </p:nvGraphicFramePr>
            <p:xfrm>
              <a:off x="938979" y="1028244"/>
              <a:ext cx="10620996" cy="283464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94113"/>
                    <a:gridCol w="4065348"/>
                    <a:gridCol w="4661535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Coefficient d’influence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Description de l’effet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Définition mathématique</a:t>
                          </a:r>
                          <a:endParaRPr lang="fr-FR" dirty="0"/>
                        </a:p>
                      </a:txBody>
                      <a:tcPr anchor="ctr">
                        <a:solidFill>
                          <a:srgbClr val="DAE3F3"/>
                        </a:solid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3" t="-104762" r="-461415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927" t="-104762" r="-115142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8105" t="-104762" r="-392" b="-25904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3" t="-202830" r="-461415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927" t="-202830" r="-115142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8105" t="-202830" r="-392" b="-156604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3" t="-214000" r="-461415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927" t="-214000" r="-115142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8105" t="-214000" r="-392" b="-10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Groupe 6"/>
          <p:cNvGrpSpPr/>
          <p:nvPr/>
        </p:nvGrpSpPr>
        <p:grpSpPr>
          <a:xfrm>
            <a:off x="6151122" y="4170493"/>
            <a:ext cx="5955798" cy="2098610"/>
            <a:chOff x="6151122" y="4170493"/>
            <a:chExt cx="5955798" cy="2098610"/>
          </a:xfrm>
        </p:grpSpPr>
        <p:sp>
          <p:nvSpPr>
            <p:cNvPr id="40" name="ZoneTexte 39"/>
            <p:cNvSpPr txBox="1"/>
            <p:nvPr/>
          </p:nvSpPr>
          <p:spPr>
            <a:xfrm>
              <a:off x="6151122" y="4170493"/>
              <a:ext cx="5955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fr-FR" sz="2000" dirty="0" smtClean="0"/>
                <a:t>Critère de stabilité proposée par Lorenz et Murphy[]</a:t>
              </a:r>
              <a:endParaRPr lang="fr-FR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7403292" y="4769518"/>
                  <a:ext cx="34514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  <m:r>
                          <a:rPr lang="fr-FR" sz="2000" b="0" i="1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dirty="0">
                                <a:latin typeface="Cambria Math" panose="02040503050406030204" pitchFamily="18" charset="0"/>
                              </a:rPr>
                              <m:t>𝐵𝐴𝐶</m:t>
                            </m:r>
                          </m:e>
                        </m:d>
                        <m:r>
                          <a:rPr lang="fr-FR" sz="2000" b="0" i="1" dirty="0">
                            <a:latin typeface="Cambria Math" panose="02040503050406030204" pitchFamily="18" charset="0"/>
                          </a:rPr>
                          <m:t>𝑐𝑜</m:t>
                        </m:r>
                        <m:func>
                          <m:funcPr>
                            <m:ctrlPr>
                              <a:rPr lang="fr-FR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fr-FR" sz="2000" b="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i="1"/>
                                    </m:ctrlPr>
                                  </m:sSubPr>
                                  <m:e>
                                    <m:r>
                                      <a:rPr lang="fr-FR" sz="2000" b="0" i="1"/>
                                      <m:t>𝛼</m:t>
                                    </m:r>
                                  </m:e>
                                  <m:sub>
                                    <m:r>
                                      <a:rPr lang="fr-FR" sz="2000" b="0" i="1"/>
                                      <m:t>𝐵</m:t>
                                    </m:r>
                                  </m:sub>
                                </m:sSub>
                                <m:r>
                                  <a:rPr lang="fr-FR" sz="2000" b="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000" i="1"/>
                                    </m:ctrlPr>
                                  </m:sSubPr>
                                  <m:e>
                                    <m:r>
                                      <a:rPr lang="fr-FR" sz="2000" b="0" i="1"/>
                                      <m:t>𝛼</m:t>
                                    </m:r>
                                  </m:e>
                                  <m:sub>
                                    <m:r>
                                      <a:rPr lang="fr-FR" sz="2000" b="0" i="1"/>
                                      <m:t>𝐴</m:t>
                                    </m:r>
                                  </m:sub>
                                </m:sSub>
                                <m:r>
                                  <a:rPr lang="fr-FR" sz="2000" b="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000" i="1"/>
                                    </m:ctrlPr>
                                  </m:sSubPr>
                                  <m:e>
                                    <m:r>
                                      <a:rPr lang="fr-FR" sz="2000" b="0" i="1"/>
                                      <m:t>𝛼</m:t>
                                    </m:r>
                                  </m:e>
                                  <m:sub>
                                    <m:r>
                                      <a:rPr lang="fr-FR" sz="2000" b="0" i="1"/>
                                      <m:t>𝐶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fr-FR" sz="2000" dirty="0"/>
                </a:p>
              </p:txBody>
            </p:sp>
          </mc:Choice>
          <mc:Fallback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292" y="4769518"/>
                  <a:ext cx="345145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7162973" y="5438106"/>
                  <a:ext cx="409599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→</m:t>
                      </m:r>
                    </m:oMath>
                  </a14:m>
                  <a:r>
                    <a:rPr lang="fr-FR" sz="2400" dirty="0" smtClean="0">
                      <a:solidFill>
                        <a:srgbClr val="00B050"/>
                      </a:solidFill>
                    </a:rPr>
                    <a:t> Effet Morton Stable</a:t>
                  </a:r>
                </a:p>
                <a:p>
                  <a:r>
                    <a:rPr lang="fr-FR" sz="2400" dirty="0" smtClean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𝜍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</m:t>
                      </m:r>
                    </m:oMath>
                  </a14:m>
                  <a:r>
                    <a:rPr lang="fr-FR" sz="2400" dirty="0">
                      <a:solidFill>
                        <a:srgbClr val="FF0000"/>
                      </a:solidFill>
                    </a:rPr>
                    <a:t> Effet Morton </a:t>
                  </a:r>
                  <a:r>
                    <a:rPr lang="fr-FR" sz="2400" dirty="0" smtClean="0">
                      <a:solidFill>
                        <a:srgbClr val="FF0000"/>
                      </a:solidFill>
                    </a:rPr>
                    <a:t>instable</a:t>
                  </a:r>
                  <a:endParaRPr lang="fr-FR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73" y="5438106"/>
                  <a:ext cx="4095994" cy="8309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46" t="-5882" b="-1617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e 5"/>
          <p:cNvGrpSpPr/>
          <p:nvPr/>
        </p:nvGrpSpPr>
        <p:grpSpPr>
          <a:xfrm>
            <a:off x="230523" y="4170493"/>
            <a:ext cx="5477945" cy="1943526"/>
            <a:chOff x="230523" y="4170493"/>
            <a:chExt cx="5477945" cy="1943526"/>
          </a:xfrm>
        </p:grpSpPr>
        <p:grpSp>
          <p:nvGrpSpPr>
            <p:cNvPr id="39" name="Groupe 38"/>
            <p:cNvGrpSpPr/>
            <p:nvPr/>
          </p:nvGrpSpPr>
          <p:grpSpPr>
            <a:xfrm>
              <a:off x="230523" y="4969573"/>
              <a:ext cx="5477945" cy="1144446"/>
              <a:chOff x="282774" y="4568126"/>
              <a:chExt cx="5477945" cy="114444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/>
                  <p:cNvSpPr/>
                  <p:nvPr/>
                </p:nvSpPr>
                <p:spPr>
                  <a:xfrm>
                    <a:off x="1648920" y="4681009"/>
                    <a:ext cx="716970" cy="51289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000" b="1" i="1" dirty="0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m:oMathPara>
                    </a14:m>
                    <a:endParaRPr lang="fr-FR" b="1" dirty="0">
                      <a:solidFill>
                        <a:srgbClr val="2E75B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8920" y="4681009"/>
                    <a:ext cx="716970" cy="51289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9" name="Connecteur droit avec flèche 158"/>
              <p:cNvCxnSpPr>
                <a:stCxn id="196" idx="3"/>
                <a:endCxn id="201" idx="1"/>
              </p:cNvCxnSpPr>
              <p:nvPr/>
            </p:nvCxnSpPr>
            <p:spPr>
              <a:xfrm>
                <a:off x="2365890" y="4937458"/>
                <a:ext cx="658710" cy="54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/>
              <p:cNvCxnSpPr>
                <a:stCxn id="201" idx="3"/>
                <a:endCxn id="202" idx="1"/>
              </p:cNvCxnSpPr>
              <p:nvPr/>
            </p:nvCxnSpPr>
            <p:spPr>
              <a:xfrm>
                <a:off x="3741570" y="4942944"/>
                <a:ext cx="635549" cy="160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2" name="Groupe 161"/>
              <p:cNvGrpSpPr/>
              <p:nvPr/>
            </p:nvGrpSpPr>
            <p:grpSpPr>
              <a:xfrm>
                <a:off x="282774" y="4633222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0" name="Connecteur droit avec flèche 169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rganigramme : Ou 170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72" name="Connecteur droit avec flèche 171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e 162"/>
              <p:cNvGrpSpPr/>
              <p:nvPr/>
            </p:nvGrpSpPr>
            <p:grpSpPr>
              <a:xfrm>
                <a:off x="985303" y="4958982"/>
                <a:ext cx="4775416" cy="687229"/>
                <a:chOff x="2254150" y="2231710"/>
                <a:chExt cx="9290150" cy="1342134"/>
              </a:xfrm>
            </p:grpSpPr>
            <p:cxnSp>
              <p:nvCxnSpPr>
                <p:cNvPr id="164" name="Connecteur droit avec flèche 163"/>
                <p:cNvCxnSpPr>
                  <a:stCxn id="202" idx="3"/>
                </p:cNvCxnSpPr>
                <p:nvPr/>
              </p:nvCxnSpPr>
              <p:spPr>
                <a:xfrm>
                  <a:off x="10247430" y="2231710"/>
                  <a:ext cx="1296870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necteur droit avec flèche 164"/>
                <p:cNvCxnSpPr/>
                <p:nvPr/>
              </p:nvCxnSpPr>
              <p:spPr>
                <a:xfrm>
                  <a:off x="11544300" y="2231710"/>
                  <a:ext cx="0" cy="1342134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Connecteur droit avec flèche 165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stealt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Connecteur droit avec flèche 166"/>
                <p:cNvCxnSpPr/>
                <p:nvPr/>
              </p:nvCxnSpPr>
              <p:spPr>
                <a:xfrm>
                  <a:off x="2254150" y="3572982"/>
                  <a:ext cx="4664673" cy="185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necteur droit avec flèche 167"/>
                <p:cNvCxnSpPr>
                  <a:stCxn id="171" idx="4"/>
                </p:cNvCxnSpPr>
                <p:nvPr/>
              </p:nvCxnSpPr>
              <p:spPr>
                <a:xfrm>
                  <a:off x="2254152" y="2557869"/>
                  <a:ext cx="0" cy="1015975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5168954" y="4589649"/>
                    <a:ext cx="5917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8954" y="4589649"/>
                    <a:ext cx="59176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1194033" y="4621288"/>
                    <a:ext cx="40588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033" y="4621288"/>
                    <a:ext cx="40588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9" name="Rectangle 148"/>
                  <p:cNvSpPr/>
                  <p:nvPr/>
                </p:nvSpPr>
                <p:spPr>
                  <a:xfrm>
                    <a:off x="2504047" y="4614301"/>
                    <a:ext cx="3866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149" name="Rectangle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4047" y="4614301"/>
                    <a:ext cx="386644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0" name="Rectangle 149"/>
                  <p:cNvSpPr/>
                  <p:nvPr/>
                </p:nvSpPr>
                <p:spPr>
                  <a:xfrm>
                    <a:off x="3793465" y="4568126"/>
                    <a:ext cx="53091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1" i="0" dirty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150" name="Rectangle 1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465" y="4568126"/>
                    <a:ext cx="5309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/>
                  <p:cNvSpPr/>
                  <p:nvPr/>
                </p:nvSpPr>
                <p:spPr>
                  <a:xfrm>
                    <a:off x="3024600" y="4686495"/>
                    <a:ext cx="716970" cy="51289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000" b="1" i="1" dirty="0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m:oMathPara>
                    </a14:m>
                    <a:endParaRPr lang="fr-FR" b="1" dirty="0">
                      <a:solidFill>
                        <a:srgbClr val="2E75B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4600" y="4686495"/>
                    <a:ext cx="716970" cy="51289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2" name="Rectangle 201"/>
                  <p:cNvSpPr/>
                  <p:nvPr/>
                </p:nvSpPr>
                <p:spPr>
                  <a:xfrm>
                    <a:off x="4377119" y="4702533"/>
                    <a:ext cx="716970" cy="51289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000" b="1" i="1" dirty="0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m:oMathPara>
                    </a14:m>
                    <a:endParaRPr lang="fr-FR" b="1" dirty="0">
                      <a:solidFill>
                        <a:srgbClr val="2E75B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2" name="Rectangle 2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7119" y="4702533"/>
                    <a:ext cx="716970" cy="51289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Flèche gauche 36"/>
              <p:cNvSpPr/>
              <p:nvPr/>
            </p:nvSpPr>
            <p:spPr>
              <a:xfrm>
                <a:off x="3275682" y="5564743"/>
                <a:ext cx="215023" cy="147829"/>
              </a:xfrm>
              <a:prstGeom prst="lef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2" name="ZoneTexte 31"/>
            <p:cNvSpPr txBox="1"/>
            <p:nvPr/>
          </p:nvSpPr>
          <p:spPr>
            <a:xfrm>
              <a:off x="545543" y="4170493"/>
              <a:ext cx="4591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fr-FR" sz="2000" dirty="0" smtClean="0"/>
                <a:t>Schéma concis décrivant l’effet Morton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48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71229EB-A2BE-40A7-B641-BD8A36B315D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04AE52A-1111-4952-B30E-73A9C3EF0CB6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837F286B-740C-47E1-826C-03413C050EC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573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marquantes pendant ces trois ans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F303F70A-B858-4E8B-9F99-D9553CC5662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CB5B7822-A7EF-4B3E-B5A8-83194D9ED811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668B2B8-6394-4F90-8245-973CF5E21E6F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733" y="390440"/>
            <a:ext cx="8774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3200" dirty="0" smtClean="0">
                <a:cs typeface="Arial" panose="020B0604020202020204" pitchFamily="34" charset="0"/>
              </a:rPr>
              <a:t>Problématiques liée à l’effet Morton à nos jours</a:t>
            </a:r>
            <a:endParaRPr lang="fr-FR" sz="3200" dirty="0"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8677" y="1356922"/>
            <a:ext cx="500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 smtClean="0"/>
              <a:t>Origines du phénomène bien identifiées  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423027" y="1830308"/>
            <a:ext cx="727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 smtClean="0"/>
              <a:t>Mais solutions à justifier &amp; peu de outils numérique dédié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345675" y="4926017"/>
            <a:ext cx="4412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Effets contradictoires, solution efficace ?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1851350" y="4021997"/>
            <a:ext cx="5841722" cy="707886"/>
            <a:chOff x="301764" y="4070262"/>
            <a:chExt cx="5841722" cy="707886"/>
          </a:xfrm>
        </p:grpSpPr>
        <p:sp>
          <p:nvSpPr>
            <p:cNvPr id="51" name="Flèche droite 50"/>
            <p:cNvSpPr/>
            <p:nvPr/>
          </p:nvSpPr>
          <p:spPr>
            <a:xfrm>
              <a:off x="2898202" y="4252423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/>
                <p:cNvSpPr txBox="1"/>
                <p:nvPr/>
              </p:nvSpPr>
              <p:spPr>
                <a:xfrm>
                  <a:off x="3519718" y="4070262"/>
                  <a:ext cx="262376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000" dirty="0" smtClean="0"/>
                    <a:t>Plus sensible à l’effet thermique : </a:t>
                  </a:r>
                  <a14:m>
                    <m:oMath xmlns:m="http://schemas.openxmlformats.org/officeDocument/2006/math">
                      <m:r>
                        <a:rPr lang="fr-FR" sz="2000" b="1" i="1" dirty="0" smtClean="0"/>
                        <m:t>𝑩</m:t>
                      </m:r>
                      <m:r>
                        <a:rPr lang="fr-FR" sz="2000" b="1" i="1" dirty="0"/>
                        <m:t> </m:t>
                      </m:r>
                      <m:r>
                        <a:rPr lang="fr-FR" sz="2000" b="1" i="1" dirty="0" smtClean="0"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sz="2000" b="1" dirty="0"/>
                </a:p>
              </p:txBody>
            </p:sp>
          </mc:Choice>
          <mc:Fallback>
            <p:sp>
              <p:nvSpPr>
                <p:cNvPr id="52" name="ZoneTexte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718" y="4070262"/>
                  <a:ext cx="2623768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301764" y="4214046"/>
                  <a:ext cx="25900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sz="2000" dirty="0" smtClean="0"/>
                    <a:t>cisaillement </a:t>
                  </a:r>
                  <a:r>
                    <a:rPr lang="fr-FR" sz="2000" dirty="0"/>
                    <a:t>visqueux </a:t>
                  </a:r>
                  <a14:m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fr-FR" sz="2000" b="1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64" y="4214046"/>
                  <a:ext cx="2590004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18" t="-7576" b="-2575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e 24"/>
          <p:cNvGrpSpPr/>
          <p:nvPr/>
        </p:nvGrpSpPr>
        <p:grpSpPr>
          <a:xfrm>
            <a:off x="1993357" y="3238626"/>
            <a:ext cx="5208699" cy="707886"/>
            <a:chOff x="500755" y="3323042"/>
            <a:chExt cx="5208699" cy="707886"/>
          </a:xfrm>
        </p:grpSpPr>
        <p:sp>
          <p:nvSpPr>
            <p:cNvPr id="18" name="Flèche droite 17"/>
            <p:cNvSpPr/>
            <p:nvPr/>
          </p:nvSpPr>
          <p:spPr>
            <a:xfrm>
              <a:off x="2825219" y="3528992"/>
              <a:ext cx="547460" cy="271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/>
                <p:cNvSpPr/>
                <p:nvPr/>
              </p:nvSpPr>
              <p:spPr>
                <a:xfrm>
                  <a:off x="500755" y="3479912"/>
                  <a:ext cx="2147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/>
                    <a:t>raideur </a:t>
                  </a:r>
                  <a:r>
                    <a:rPr lang="fr-FR" sz="2000" dirty="0"/>
                    <a:t>de palier </a:t>
                  </a:r>
                  <a14:m>
                    <m:oMath xmlns:m="http://schemas.openxmlformats.org/officeDocument/2006/math">
                      <m:r>
                        <a:rPr lang="fr-FR" sz="2000" i="1"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lang="fr-FR" sz="2000" dirty="0"/>
                    <a:t> </a:t>
                  </a:r>
                  <a:endParaRPr lang="fr-FR" sz="2000" dirty="0"/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55" y="3479912"/>
                  <a:ext cx="214789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25" t="-7576" b="-2575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3548655" y="3323042"/>
                  <a:ext cx="2160799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2000" dirty="0"/>
                    <a:t>moins </a:t>
                  </a:r>
                  <a:r>
                    <a:rPr lang="fr-FR" sz="2000" dirty="0"/>
                    <a:t>sensible au </a:t>
                  </a:r>
                  <a:r>
                    <a:rPr lang="fr-FR" sz="2000" dirty="0"/>
                    <a:t>balourd </a:t>
                  </a:r>
                  <a14:m>
                    <m:oMath xmlns:m="http://schemas.openxmlformats.org/officeDocument/2006/math">
                      <m:r>
                        <a:rPr lang="fr-FR" sz="2000" b="1" i="1" dirty="0"/>
                        <m:t>𝑨</m:t>
                      </m:r>
                      <m:r>
                        <a:rPr lang="fr-FR" sz="2000" b="1" i="1" dirty="0"/>
                        <m:t> ↓</m:t>
                      </m:r>
                    </m:oMath>
                  </a14:m>
                  <a:r>
                    <a:rPr lang="fr-FR" sz="2000" b="1" dirty="0"/>
                    <a:t> </a:t>
                  </a:r>
                  <a:endParaRPr lang="fr-FR" sz="2000" b="1" dirty="0"/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655" y="3323042"/>
                  <a:ext cx="2160799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310" r="-2542" b="-14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2046459" y="5540042"/>
            <a:ext cx="5350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/>
              <a:t>Besoin d’être justifier par l’outil </a:t>
            </a:r>
            <a:r>
              <a:rPr lang="fr-FR" sz="2000" dirty="0" smtClean="0"/>
              <a:t>numérique fiable 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834496" y="2456809"/>
            <a:ext cx="7549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Exemple de la solution proposée dans []: Réduction </a:t>
            </a:r>
            <a:r>
              <a:rPr lang="fr-FR" sz="2000" dirty="0"/>
              <a:t>du jeu de palier</a:t>
            </a:r>
          </a:p>
        </p:txBody>
      </p:sp>
    </p:spTree>
    <p:extLst>
      <p:ext uri="{BB962C8B-B14F-4D97-AF65-F5344CB8AC3E}">
        <p14:creationId xmlns:p14="http://schemas.microsoft.com/office/powerpoint/2010/main" val="18004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46F573B-CB42-49BD-855C-8EA3A254BD1E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733" y="390440"/>
            <a:ext cx="8774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3200" dirty="0">
                <a:cs typeface="Arial" panose="020B0604020202020204" pitchFamily="34" charset="0"/>
              </a:rPr>
              <a:t>Intérêts et </a:t>
            </a:r>
            <a:r>
              <a:rPr lang="fr-FR" sz="3200" dirty="0" smtClean="0">
                <a:cs typeface="Arial" panose="020B0604020202020204" pitchFamily="34" charset="0"/>
              </a:rPr>
              <a:t>objectifs</a:t>
            </a:r>
            <a:endParaRPr lang="fr-FR" sz="3200" dirty="0"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9733" y="1160759"/>
            <a:ext cx="778211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>
                <a:cs typeface="Arial" panose="020B0604020202020204" pitchFamily="34" charset="0"/>
              </a:rPr>
              <a:t>Intérêts </a:t>
            </a:r>
            <a:r>
              <a:rPr lang="fr-FR" sz="2000" dirty="0" smtClean="0">
                <a:cs typeface="Arial" panose="020B0604020202020204" pitchFamily="34" charset="0"/>
              </a:rPr>
              <a:t>industriels</a:t>
            </a:r>
          </a:p>
          <a:p>
            <a:endParaRPr lang="fr-FR" sz="2000" dirty="0" smtClean="0">
              <a:cs typeface="Arial" panose="020B0604020202020204" pitchFamily="34" charset="0"/>
            </a:endParaRP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Quantifier </a:t>
            </a:r>
            <a:r>
              <a:rPr lang="fr-FR" sz="2000" dirty="0"/>
              <a:t>le risque </a:t>
            </a:r>
            <a:r>
              <a:rPr lang="fr-FR" sz="2000" dirty="0" smtClean="0"/>
              <a:t>de l’effet Morton instable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Posséder un modèle </a:t>
            </a:r>
            <a:r>
              <a:rPr lang="fr-FR" sz="2000" dirty="0"/>
              <a:t>numérique dédié </a:t>
            </a:r>
            <a:endParaRPr lang="fr-FR" sz="2000" dirty="0" smtClean="0"/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Profiter des modèles pour réaliser les diagnostic.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Considérer dès </a:t>
            </a:r>
            <a:r>
              <a:rPr lang="fr-FR" sz="2000" dirty="0"/>
              <a:t>la conception de </a:t>
            </a:r>
            <a:r>
              <a:rPr lang="fr-FR" sz="2000" dirty="0" smtClean="0"/>
              <a:t>machine</a:t>
            </a:r>
          </a:p>
          <a:p>
            <a:pPr marL="341313" lvl="1"/>
            <a:endParaRPr lang="fr-FR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499733" y="3376750"/>
            <a:ext cx="11518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>
                <a:cs typeface="Arial" panose="020B0604020202020204" pitchFamily="34" charset="0"/>
              </a:rPr>
              <a:t>Intérêts </a:t>
            </a:r>
            <a:r>
              <a:rPr lang="fr-FR" sz="2000" dirty="0" smtClean="0">
                <a:cs typeface="Arial" panose="020B0604020202020204" pitchFamily="34" charset="0"/>
              </a:rPr>
              <a:t>scientifiques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Enrichir la connaissance sur l’effet Morton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Développer des méthodes numériques efficace pour traiter le phénomène multiphysique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9733" y="4540305"/>
            <a:ext cx="115180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 smtClean="0">
                <a:cs typeface="Arial" panose="020B0604020202020204" pitchFamily="34" charset="0"/>
              </a:rPr>
              <a:t>Objectifs</a:t>
            </a:r>
          </a:p>
          <a:p>
            <a:pPr marL="719138" indent="-342900">
              <a:buFont typeface="Arial" panose="020B0604020202020204" pitchFamily="34" charset="0"/>
              <a:buChar char="•"/>
            </a:pPr>
            <a:r>
              <a:rPr kumimoji="1" lang="fr-FR" altLang="zh-CN" sz="2000" dirty="0"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2000" dirty="0" smtClean="0">
                <a:cs typeface="Times New Roman" panose="02020603050405020304" pitchFamily="18" charset="0"/>
              </a:rPr>
              <a:t>l’effet Morton</a:t>
            </a:r>
            <a:r>
              <a:rPr kumimoji="1" lang="fr-FR" altLang="zh-CN" sz="2000" b="1" dirty="0" smtClean="0">
                <a:cs typeface="Times New Roman" panose="02020603050405020304" pitchFamily="18" charset="0"/>
              </a:rPr>
              <a:t> </a:t>
            </a:r>
            <a:r>
              <a:rPr kumimoji="1" lang="fr-FR" altLang="zh-CN" sz="2000" dirty="0">
                <a:cs typeface="Times New Roman" panose="02020603050405020304" pitchFamily="18" charset="0"/>
              </a:rPr>
              <a:t>à l’aide de simulation numérique</a:t>
            </a:r>
          </a:p>
          <a:p>
            <a:pPr marL="719138" indent="-342900">
              <a:buFont typeface="Arial" panose="020B0604020202020204" pitchFamily="34" charset="0"/>
              <a:buChar char="•"/>
            </a:pPr>
            <a:r>
              <a:rPr kumimoji="1" lang="fr-FR" altLang="zh-CN" sz="2000" dirty="0">
                <a:cs typeface="Times New Roman" panose="02020603050405020304" pitchFamily="18" charset="0"/>
              </a:rPr>
              <a:t>Développer </a:t>
            </a:r>
            <a:r>
              <a:rPr kumimoji="1" lang="fr-FR" altLang="zh-CN" sz="2000" dirty="0" smtClean="0">
                <a:cs typeface="Times New Roman" panose="02020603050405020304" pitchFamily="18" charset="0"/>
              </a:rPr>
              <a:t>les </a:t>
            </a:r>
            <a:r>
              <a:rPr kumimoji="1" lang="fr-FR" altLang="zh-CN" sz="2000" dirty="0">
                <a:cs typeface="Times New Roman" panose="02020603050405020304" pitchFamily="18" charset="0"/>
              </a:rPr>
              <a:t>méthodes numérique </a:t>
            </a:r>
            <a:r>
              <a:rPr kumimoji="1" lang="fr-FR" altLang="zh-CN" sz="2000" dirty="0" smtClean="0">
                <a:cs typeface="Times New Roman" panose="02020603050405020304" pitchFamily="18" charset="0"/>
              </a:rPr>
              <a:t>pour réaliser l’analyse spécifique</a:t>
            </a:r>
          </a:p>
          <a:p>
            <a:pPr marL="719138" indent="-342900">
              <a:buFont typeface="Arial" panose="020B0604020202020204" pitchFamily="34" charset="0"/>
              <a:buChar char="•"/>
            </a:pPr>
            <a:r>
              <a:rPr kumimoji="1" lang="fr-FR" altLang="zh-CN" sz="2000" dirty="0" smtClean="0">
                <a:cs typeface="Times New Roman" panose="02020603050405020304" pitchFamily="18" charset="0"/>
              </a:rPr>
              <a:t>Valider le modèle numérique par les données expérimentales (banc d’essais Effet Morton)</a:t>
            </a:r>
            <a:endParaRPr kumimoji="1" lang="fr-FR" altLang="zh-CN" sz="2000" b="1" dirty="0">
              <a:cs typeface="Times New Roman" panose="02020603050405020304" pitchFamily="18" charset="0"/>
            </a:endParaRPr>
          </a:p>
          <a:p>
            <a:pPr marL="719138" indent="-342900">
              <a:buFont typeface="Arial" panose="020B0604020202020204" pitchFamily="34" charset="0"/>
              <a:buChar char="•"/>
            </a:pPr>
            <a:r>
              <a:rPr kumimoji="1" lang="fr-FR" altLang="zh-CN" sz="2000" dirty="0">
                <a:cs typeface="Times New Roman" panose="02020603050405020304" pitchFamily="18" charset="0"/>
              </a:rPr>
              <a:t>Identifier les paramètres </a:t>
            </a:r>
            <a:r>
              <a:rPr kumimoji="1" lang="fr-FR" altLang="zh-CN" sz="2000" dirty="0" smtClean="0">
                <a:cs typeface="Times New Roman" panose="02020603050405020304" pitchFamily="18" charset="0"/>
              </a:rPr>
              <a:t>déclencheurs</a:t>
            </a:r>
            <a:endParaRPr kumimoji="1" lang="fr-FR" altLang="zh-CN" sz="2000" b="1" dirty="0" smtClean="0">
              <a:cs typeface="Times New Roman" panose="02020603050405020304" pitchFamily="18" charset="0"/>
            </a:endParaRPr>
          </a:p>
          <a:p>
            <a:pPr marL="719138" indent="-342900">
              <a:buFont typeface="Arial" panose="020B0604020202020204" pitchFamily="34" charset="0"/>
              <a:buChar char="•"/>
            </a:pPr>
            <a:r>
              <a:rPr kumimoji="1" lang="fr-FR" altLang="zh-CN" sz="2000" dirty="0" smtClean="0">
                <a:cs typeface="Times New Roman" panose="02020603050405020304" pitchFamily="18" charset="0"/>
              </a:rPr>
              <a:t>Proposer des solutions</a:t>
            </a:r>
            <a:endParaRPr lang="fr-FR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13067</TotalTime>
  <Words>5909</Words>
  <Application>Microsoft Office PowerPoint</Application>
  <PresentationFormat>Grand écran</PresentationFormat>
  <Paragraphs>1688</Paragraphs>
  <Slides>75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87" baseType="lpstr">
      <vt:lpstr>Arial Unicode MS</vt:lpstr>
      <vt:lpstr>微软雅黑</vt:lpstr>
      <vt:lpstr>黑体</vt:lpstr>
      <vt:lpstr>宋体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Silun Zhang</dc:creator>
  <cp:lastModifiedBy>ZHANG Silun</cp:lastModifiedBy>
  <cp:revision>2875</cp:revision>
  <dcterms:created xsi:type="dcterms:W3CDTF">2018-10-23T09:59:21Z</dcterms:created>
  <dcterms:modified xsi:type="dcterms:W3CDTF">2019-03-14T18:53:07Z</dcterms:modified>
</cp:coreProperties>
</file>